
<file path=[Content_Types].xml><?xml version="1.0" encoding="utf-8"?>
<Types xmlns="http://schemas.openxmlformats.org/package/2006/content-types">
  <Default Extension="xml" ContentType="application/xml"/>
  <Default Extension="jpg" ContentType="image/jpeg"/>
  <Default Extension="tiff" ContentType="image/tiff"/>
  <Default Extension="emf" ContentType="image/x-emf"/>
  <Default Extension="jpe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5"/>
  </p:sldMasterIdLst>
  <p:notesMasterIdLst>
    <p:notesMasterId r:id="rId31"/>
  </p:notesMasterIdLst>
  <p:handoutMasterIdLst>
    <p:handoutMasterId r:id="rId32"/>
  </p:handoutMasterIdLst>
  <p:sldIdLst>
    <p:sldId id="256" r:id="rId6"/>
    <p:sldId id="257" r:id="rId7"/>
    <p:sldId id="258" r:id="rId8"/>
    <p:sldId id="259" r:id="rId9"/>
    <p:sldId id="261" r:id="rId10"/>
    <p:sldId id="260" r:id="rId11"/>
    <p:sldId id="278" r:id="rId12"/>
    <p:sldId id="264" r:id="rId13"/>
    <p:sldId id="265" r:id="rId14"/>
    <p:sldId id="266" r:id="rId15"/>
    <p:sldId id="267" r:id="rId16"/>
    <p:sldId id="268" r:id="rId17"/>
    <p:sldId id="269" r:id="rId18"/>
    <p:sldId id="272" r:id="rId19"/>
    <p:sldId id="276" r:id="rId20"/>
    <p:sldId id="277" r:id="rId21"/>
    <p:sldId id="279" r:id="rId22"/>
    <p:sldId id="270" r:id="rId23"/>
    <p:sldId id="280" r:id="rId24"/>
    <p:sldId id="281" r:id="rId25"/>
    <p:sldId id="282" r:id="rId26"/>
    <p:sldId id="275" r:id="rId27"/>
    <p:sldId id="273" r:id="rId28"/>
    <p:sldId id="284" r:id="rId29"/>
    <p:sldId id="28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0B3DB14-6A35-BF4C-BB8C-EF0D4748F184}">
          <p14:sldIdLst>
            <p14:sldId id="256"/>
            <p14:sldId id="257"/>
            <p14:sldId id="258"/>
            <p14:sldId id="259"/>
            <p14:sldId id="261"/>
            <p14:sldId id="260"/>
            <p14:sldId id="278"/>
            <p14:sldId id="264"/>
            <p14:sldId id="265"/>
            <p14:sldId id="266"/>
            <p14:sldId id="267"/>
            <p14:sldId id="268"/>
            <p14:sldId id="269"/>
            <p14:sldId id="272"/>
            <p14:sldId id="276"/>
            <p14:sldId id="277"/>
            <p14:sldId id="279"/>
            <p14:sldId id="270"/>
            <p14:sldId id="280"/>
            <p14:sldId id="281"/>
            <p14:sldId id="282"/>
            <p14:sldId id="275"/>
            <p14:sldId id="273"/>
            <p14:sldId id="284"/>
            <p14:sldId id="28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55"/>
    <a:srgbClr val="C1CD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351" autoAdjust="0"/>
  </p:normalViewPr>
  <p:slideViewPr>
    <p:cSldViewPr snapToGrid="0">
      <p:cViewPr varScale="1">
        <p:scale>
          <a:sx n="93" d="100"/>
          <a:sy n="93" d="100"/>
        </p:scale>
        <p:origin x="-1312" y="-104"/>
      </p:cViewPr>
      <p:guideLst>
        <p:guide orient="horz"/>
        <p:guide pos="575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4" d="100"/>
          <a:sy n="74" d="100"/>
        </p:scale>
        <p:origin x="-1330" y="-6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30" Type="http://schemas.openxmlformats.org/officeDocument/2006/relationships/slide" Target="slides/slide25.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5DC58A4-1F39-4E10-B40C-ECB2E4998083}" type="datetimeFigureOut">
              <a:rPr lang="en-US" smtClean="0"/>
              <a:t>7/23/13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BFFE62-8B6F-4B6C-87A1-15BE8E6B70A8}" type="slidenum">
              <a:rPr lang="en-US" smtClean="0"/>
              <a:t>‹#›</a:t>
            </a:fld>
            <a:endParaRPr lang="en-US"/>
          </a:p>
        </p:txBody>
      </p:sp>
    </p:spTree>
    <p:extLst>
      <p:ext uri="{BB962C8B-B14F-4D97-AF65-F5344CB8AC3E}">
        <p14:creationId xmlns:p14="http://schemas.microsoft.com/office/powerpoint/2010/main" val="2416561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BF3212-CA4A-4372-B18F-FDBCACCE5573}" type="datetimeFigureOut">
              <a:rPr lang="en-US" smtClean="0"/>
              <a:t>7/23/13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CCDFB8-CE1E-4CEA-A9A7-0392F69410F3}" type="slidenum">
              <a:rPr lang="en-US" smtClean="0"/>
              <a:t>‹#›</a:t>
            </a:fld>
            <a:endParaRPr lang="en-US"/>
          </a:p>
        </p:txBody>
      </p:sp>
    </p:spTree>
    <p:extLst>
      <p:ext uri="{BB962C8B-B14F-4D97-AF65-F5344CB8AC3E}">
        <p14:creationId xmlns:p14="http://schemas.microsoft.com/office/powerpoint/2010/main" val="4054868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use a Mac you’re familiar with the Installer application. Many programs</a:t>
            </a:r>
            <a:r>
              <a:rPr lang="en-US" baseline="0" dirty="0" smtClean="0"/>
              <a:t> use it to install themselves.</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a:t>
            </a:fld>
            <a:endParaRPr lang="en-US"/>
          </a:p>
        </p:txBody>
      </p:sp>
    </p:spTree>
    <p:extLst>
      <p:ext uri="{BB962C8B-B14F-4D97-AF65-F5344CB8AC3E}">
        <p14:creationId xmlns:p14="http://schemas.microsoft.com/office/powerpoint/2010/main" val="2120912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Install time</a:t>
            </a:r>
            <a:r>
              <a:rPr lang="en-US" baseline="0" dirty="0" smtClean="0"/>
              <a:t> reported in UNIX seconds.</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12</a:t>
            </a:fld>
            <a:endParaRPr lang="en-US"/>
          </a:p>
        </p:txBody>
      </p:sp>
    </p:spTree>
    <p:extLst>
      <p:ext uri="{BB962C8B-B14F-4D97-AF65-F5344CB8AC3E}">
        <p14:creationId xmlns:p14="http://schemas.microsoft.com/office/powerpoint/2010/main" val="327231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dpkginfo_state</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name</a:t>
            </a:r>
          </a:p>
          <a:p>
            <a:r>
              <a:rPr lang="en-US" sz="1200" kern="1200" dirty="0" smtClean="0">
                <a:solidFill>
                  <a:schemeClr val="tx1"/>
                </a:solidFill>
                <a:effectLst/>
                <a:latin typeface="+mn-lt"/>
                <a:ea typeface="+mn-ea"/>
                <a:cs typeface="+mn-cs"/>
              </a:rPr>
              <a:t>arch</a:t>
            </a:r>
          </a:p>
          <a:p>
            <a:r>
              <a:rPr lang="en-US" sz="1200" kern="1200" dirty="0" smtClean="0">
                <a:solidFill>
                  <a:schemeClr val="tx1"/>
                </a:solidFill>
                <a:effectLst/>
                <a:latin typeface="+mn-lt"/>
                <a:ea typeface="+mn-ea"/>
                <a:cs typeface="+mn-cs"/>
              </a:rPr>
              <a:t>epoch</a:t>
            </a:r>
          </a:p>
          <a:p>
            <a:r>
              <a:rPr lang="en-US" sz="1200" kern="1200" dirty="0" smtClean="0">
                <a:solidFill>
                  <a:schemeClr val="tx1"/>
                </a:solidFill>
                <a:effectLst/>
                <a:latin typeface="+mn-lt"/>
                <a:ea typeface="+mn-ea"/>
                <a:cs typeface="+mn-cs"/>
              </a:rPr>
              <a:t>release</a:t>
            </a:r>
          </a:p>
          <a:p>
            <a:r>
              <a:rPr lang="en-US" sz="1200" kern="1200" dirty="0" smtClean="0">
                <a:solidFill>
                  <a:schemeClr val="tx1"/>
                </a:solidFill>
                <a:effectLst/>
                <a:latin typeface="+mn-lt"/>
                <a:ea typeface="+mn-ea"/>
                <a:cs typeface="+mn-cs"/>
              </a:rPr>
              <a:t>version</a:t>
            </a:r>
          </a:p>
          <a:p>
            <a:r>
              <a:rPr lang="en-US" sz="1200" kern="1200" dirty="0" err="1" smtClean="0">
                <a:solidFill>
                  <a:schemeClr val="tx1"/>
                </a:solidFill>
                <a:effectLst/>
                <a:latin typeface="+mn-lt"/>
                <a:ea typeface="+mn-ea"/>
                <a:cs typeface="+mn-cs"/>
              </a:rPr>
              <a:t>Evr</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rpminfo_state</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name</a:t>
            </a:r>
          </a:p>
          <a:p>
            <a:r>
              <a:rPr lang="en-US" sz="1200" kern="1200" dirty="0" smtClean="0">
                <a:solidFill>
                  <a:schemeClr val="tx1"/>
                </a:solidFill>
                <a:effectLst/>
                <a:latin typeface="+mn-lt"/>
                <a:ea typeface="+mn-ea"/>
                <a:cs typeface="+mn-cs"/>
              </a:rPr>
              <a:t>arch</a:t>
            </a:r>
          </a:p>
          <a:p>
            <a:r>
              <a:rPr lang="en-US" sz="1200" kern="1200" dirty="0" smtClean="0">
                <a:solidFill>
                  <a:schemeClr val="tx1"/>
                </a:solidFill>
                <a:effectLst/>
                <a:latin typeface="+mn-lt"/>
                <a:ea typeface="+mn-ea"/>
                <a:cs typeface="+mn-cs"/>
              </a:rPr>
              <a:t>epoch</a:t>
            </a:r>
          </a:p>
          <a:p>
            <a:r>
              <a:rPr lang="en-US" sz="1200" kern="1200" dirty="0" smtClean="0">
                <a:solidFill>
                  <a:schemeClr val="tx1"/>
                </a:solidFill>
                <a:effectLst/>
                <a:latin typeface="+mn-lt"/>
                <a:ea typeface="+mn-ea"/>
                <a:cs typeface="+mn-cs"/>
              </a:rPr>
              <a:t>release</a:t>
            </a:r>
          </a:p>
          <a:p>
            <a:r>
              <a:rPr lang="en-US" sz="1200" kern="1200" dirty="0" smtClean="0">
                <a:solidFill>
                  <a:schemeClr val="tx1"/>
                </a:solidFill>
                <a:effectLst/>
                <a:latin typeface="+mn-lt"/>
                <a:ea typeface="+mn-ea"/>
                <a:cs typeface="+mn-cs"/>
              </a:rPr>
              <a:t>version</a:t>
            </a:r>
          </a:p>
          <a:p>
            <a:r>
              <a:rPr lang="en-US" sz="1200" kern="1200" dirty="0" err="1" smtClean="0">
                <a:solidFill>
                  <a:schemeClr val="tx1"/>
                </a:solidFill>
                <a:effectLst/>
                <a:latin typeface="+mn-lt"/>
                <a:ea typeface="+mn-ea"/>
                <a:cs typeface="+mn-cs"/>
              </a:rPr>
              <a:t>evr</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signature_keyid</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extended_name</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filepath</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slackwarepkginfo_state</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name</a:t>
            </a:r>
          </a:p>
          <a:p>
            <a:r>
              <a:rPr lang="en-US" sz="1200" kern="1200" dirty="0" smtClean="0">
                <a:solidFill>
                  <a:schemeClr val="tx1"/>
                </a:solidFill>
                <a:effectLst/>
                <a:latin typeface="+mn-lt"/>
                <a:ea typeface="+mn-ea"/>
                <a:cs typeface="+mn-cs"/>
              </a:rPr>
              <a:t>Version</a:t>
            </a:r>
          </a:p>
          <a:p>
            <a:r>
              <a:rPr lang="en-US" sz="1200" kern="1200" dirty="0" smtClean="0">
                <a:solidFill>
                  <a:schemeClr val="tx1"/>
                </a:solidFill>
                <a:effectLst/>
                <a:latin typeface="+mn-lt"/>
                <a:ea typeface="+mn-ea"/>
                <a:cs typeface="+mn-cs"/>
              </a:rPr>
              <a:t>architecture</a:t>
            </a:r>
          </a:p>
          <a:p>
            <a:r>
              <a:rPr lang="en-US" sz="1200" kern="1200" dirty="0" smtClean="0">
                <a:solidFill>
                  <a:schemeClr val="tx1"/>
                </a:solidFill>
                <a:effectLst/>
                <a:latin typeface="+mn-lt"/>
                <a:ea typeface="+mn-ea"/>
                <a:cs typeface="+mn-cs"/>
              </a:rPr>
              <a:t>revision</a:t>
            </a:r>
          </a:p>
          <a:p>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FCCDFB8-CE1E-4CEA-A9A7-0392F69410F3}" type="slidenum">
              <a:rPr lang="en-US" smtClean="0"/>
              <a:t>13</a:t>
            </a:fld>
            <a:endParaRPr lang="en-US"/>
          </a:p>
        </p:txBody>
      </p:sp>
    </p:spTree>
    <p:extLst>
      <p:ext uri="{BB962C8B-B14F-4D97-AF65-F5344CB8AC3E}">
        <p14:creationId xmlns:p14="http://schemas.microsoft.com/office/powerpoint/2010/main" val="4288330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many of these are needed?</a:t>
            </a:r>
          </a:p>
          <a:p>
            <a:r>
              <a:rPr lang="en-US" dirty="0" smtClean="0"/>
              <a:t>Volume will likely always be “/” – when would a machine</a:t>
            </a:r>
            <a:r>
              <a:rPr lang="en-US" baseline="0" dirty="0" smtClean="0"/>
              <a:t> audit other than the boot volume? (For it not to be, must provide a volume argument on the object)</a:t>
            </a:r>
          </a:p>
          <a:p>
            <a:r>
              <a:rPr lang="en-US" baseline="0" dirty="0" smtClean="0"/>
              <a:t>Location – what would be the use case?</a:t>
            </a:r>
          </a:p>
          <a:p>
            <a:r>
              <a:rPr lang="en-US" baseline="0" dirty="0" smtClean="0"/>
              <a:t>Groups – what use case?</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14</a:t>
            </a:fld>
            <a:endParaRPr lang="en-US"/>
          </a:p>
        </p:txBody>
      </p:sp>
    </p:spTree>
    <p:extLst>
      <p:ext uri="{BB962C8B-B14F-4D97-AF65-F5344CB8AC3E}">
        <p14:creationId xmlns:p14="http://schemas.microsoft.com/office/powerpoint/2010/main" val="4288330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Filepath</a:t>
            </a:r>
            <a:r>
              <a:rPr lang="en-US" dirty="0" smtClean="0"/>
              <a:t> behavior:</a:t>
            </a:r>
          </a:p>
          <a:p>
            <a:r>
              <a:rPr lang="en-US" sz="1200" kern="1200" dirty="0" smtClean="0">
                <a:solidFill>
                  <a:schemeClr val="tx1"/>
                </a:solidFill>
                <a:latin typeface="+mn-lt"/>
                <a:ea typeface="+mn-ea"/>
                <a:cs typeface="+mn-cs"/>
              </a:rPr>
              <a:t>Basically, they (Red Hat) wanted to check to make sure all </a:t>
            </a:r>
            <a:r>
              <a:rPr lang="en-US" sz="1200" kern="1200" dirty="0" err="1" smtClean="0">
                <a:solidFill>
                  <a:schemeClr val="tx1"/>
                </a:solidFill>
                <a:latin typeface="+mn-lt"/>
                <a:ea typeface="+mn-ea"/>
                <a:cs typeface="+mn-cs"/>
              </a:rPr>
              <a:t>setuid</a:t>
            </a:r>
            <a:r>
              <a:rPr lang="en-US" sz="1200" kern="1200" dirty="0" smtClean="0">
                <a:solidFill>
                  <a:schemeClr val="tx1"/>
                </a:solidFill>
                <a:latin typeface="+mn-lt"/>
                <a:ea typeface="+mn-ea"/>
                <a:cs typeface="+mn-cs"/>
              </a:rPr>
              <a:t> programs are authorized (i.e. shipped from the vendor).  They came up with two approaches to do this.</a:t>
            </a:r>
          </a:p>
          <a:p>
            <a:r>
              <a:rPr lang="en-US" sz="1200" kern="1200" dirty="0" smtClean="0">
                <a:solidFill>
                  <a:schemeClr val="tx1"/>
                </a:solidFill>
                <a:latin typeface="+mn-lt"/>
                <a:ea typeface="+mn-ea"/>
                <a:cs typeface="+mn-cs"/>
              </a:rPr>
              <a:t>1)      Keep a whitelist of </a:t>
            </a:r>
            <a:r>
              <a:rPr lang="en-US" sz="1200" kern="1200" dirty="0" err="1" smtClean="0">
                <a:solidFill>
                  <a:schemeClr val="tx1"/>
                </a:solidFill>
                <a:latin typeface="+mn-lt"/>
                <a:ea typeface="+mn-ea"/>
                <a:cs typeface="+mn-cs"/>
              </a:rPr>
              <a:t>setuid</a:t>
            </a:r>
            <a:r>
              <a:rPr lang="en-US" sz="1200" kern="1200" dirty="0" smtClean="0">
                <a:solidFill>
                  <a:schemeClr val="tx1"/>
                </a:solidFill>
                <a:latin typeface="+mn-lt"/>
                <a:ea typeface="+mn-ea"/>
                <a:cs typeface="+mn-cs"/>
              </a:rPr>
              <a:t> programs (not very fun to maintain) </a:t>
            </a:r>
          </a:p>
          <a:p>
            <a:r>
              <a:rPr lang="en-US" sz="1200" kern="1200" dirty="0" smtClean="0">
                <a:solidFill>
                  <a:schemeClr val="tx1"/>
                </a:solidFill>
                <a:latin typeface="+mn-lt"/>
                <a:ea typeface="+mn-ea"/>
                <a:cs typeface="+mn-cs"/>
              </a:rPr>
              <a:t>2)      Collect all </a:t>
            </a:r>
            <a:r>
              <a:rPr lang="en-US" sz="1200" kern="1200" dirty="0" err="1" smtClean="0">
                <a:solidFill>
                  <a:schemeClr val="tx1"/>
                </a:solidFill>
                <a:latin typeface="+mn-lt"/>
                <a:ea typeface="+mn-ea"/>
                <a:cs typeface="+mn-cs"/>
              </a:rPr>
              <a:t>setuid</a:t>
            </a:r>
            <a:r>
              <a:rPr lang="en-US" sz="1200" kern="1200" dirty="0" smtClean="0">
                <a:solidFill>
                  <a:schemeClr val="tx1"/>
                </a:solidFill>
                <a:latin typeface="+mn-lt"/>
                <a:ea typeface="+mn-ea"/>
                <a:cs typeface="+mn-cs"/>
              </a:rPr>
              <a:t> files with </a:t>
            </a:r>
            <a:r>
              <a:rPr lang="en-US" sz="1200" kern="1200" dirty="0" err="1" smtClean="0">
                <a:solidFill>
                  <a:schemeClr val="tx1"/>
                </a:solidFill>
                <a:latin typeface="+mn-lt"/>
                <a:ea typeface="+mn-ea"/>
                <a:cs typeface="+mn-cs"/>
              </a:rPr>
              <a:t>file_test</a:t>
            </a:r>
            <a:r>
              <a:rPr lang="en-US" sz="1200" kern="1200" dirty="0" smtClean="0">
                <a:solidFill>
                  <a:schemeClr val="tx1"/>
                </a:solidFill>
                <a:latin typeface="+mn-lt"/>
                <a:ea typeface="+mn-ea"/>
                <a:cs typeface="+mn-cs"/>
              </a:rPr>
              <a:t> (i.e. object filter on </a:t>
            </a:r>
            <a:r>
              <a:rPr lang="en-US" sz="1200" kern="1200" dirty="0" err="1" smtClean="0">
                <a:solidFill>
                  <a:schemeClr val="tx1"/>
                </a:solidFill>
                <a:latin typeface="+mn-lt"/>
                <a:ea typeface="+mn-ea"/>
                <a:cs typeface="+mn-cs"/>
              </a:rPr>
              <a:t>setuid</a:t>
            </a:r>
            <a:r>
              <a:rPr lang="en-US" sz="1200" kern="1200" dirty="0" smtClean="0">
                <a:solidFill>
                  <a:schemeClr val="tx1"/>
                </a:solidFill>
                <a:latin typeface="+mn-lt"/>
                <a:ea typeface="+mn-ea"/>
                <a:cs typeface="+mn-cs"/>
              </a:rPr>
              <a:t>), then collect all rpms that install this </a:t>
            </a:r>
            <a:r>
              <a:rPr lang="en-US" sz="1200" kern="1200" dirty="0" err="1" smtClean="0">
                <a:solidFill>
                  <a:schemeClr val="tx1"/>
                </a:solidFill>
                <a:latin typeface="+mn-lt"/>
                <a:ea typeface="+mn-ea"/>
                <a:cs typeface="+mn-cs"/>
              </a:rPr>
              <a:t>setuid</a:t>
            </a:r>
            <a:r>
              <a:rPr lang="en-US" sz="1200" kern="1200" dirty="0" smtClean="0">
                <a:solidFill>
                  <a:schemeClr val="tx1"/>
                </a:solidFill>
                <a:latin typeface="+mn-lt"/>
                <a:ea typeface="+mn-ea"/>
                <a:cs typeface="+mn-cs"/>
              </a:rPr>
              <a:t> program (i.e. object filter on </a:t>
            </a:r>
            <a:r>
              <a:rPr lang="en-US" sz="1200" kern="1200" dirty="0" err="1" smtClean="0">
                <a:solidFill>
                  <a:schemeClr val="tx1"/>
                </a:solidFill>
                <a:latin typeface="+mn-lt"/>
                <a:ea typeface="+mn-ea"/>
                <a:cs typeface="+mn-cs"/>
              </a:rPr>
              <a:t>filepath</a:t>
            </a:r>
            <a:r>
              <a:rPr lang="en-US" sz="1200" kern="1200" dirty="0" smtClean="0">
                <a:solidFill>
                  <a:schemeClr val="tx1"/>
                </a:solidFill>
                <a:latin typeface="+mn-lt"/>
                <a:ea typeface="+mn-ea"/>
                <a:cs typeface="+mn-cs"/>
              </a:rPr>
              <a:t>), then check </a:t>
            </a:r>
            <a:r>
              <a:rPr lang="en-US" sz="1200" kern="1200" dirty="0" err="1" smtClean="0">
                <a:solidFill>
                  <a:schemeClr val="tx1"/>
                </a:solidFill>
                <a:latin typeface="+mn-lt"/>
                <a:ea typeface="+mn-ea"/>
                <a:cs typeface="+mn-cs"/>
              </a:rPr>
              <a:t>signature_keyid</a:t>
            </a:r>
            <a:r>
              <a:rPr lang="en-US" sz="1200" kern="1200" dirty="0" smtClean="0">
                <a:solidFill>
                  <a:schemeClr val="tx1"/>
                </a:solidFill>
                <a:latin typeface="+mn-lt"/>
                <a:ea typeface="+mn-ea"/>
                <a:cs typeface="+mn-cs"/>
              </a:rPr>
              <a:t> entity of any collected rpms to make sure it came from red hat.</a:t>
            </a:r>
            <a:endParaRPr lang="en-US" dirty="0" smtClean="0"/>
          </a:p>
          <a:p>
            <a:endParaRPr lang="en-US" dirty="0" smtClean="0"/>
          </a:p>
          <a:p>
            <a:r>
              <a:rPr lang="en-US" dirty="0" smtClean="0"/>
              <a:t>Set – </a:t>
            </a:r>
          </a:p>
          <a:p>
            <a:r>
              <a:rPr lang="en-US" sz="1200" kern="1200" dirty="0" smtClean="0">
                <a:solidFill>
                  <a:schemeClr val="tx1"/>
                </a:solidFill>
                <a:latin typeface="+mn-lt"/>
                <a:ea typeface="+mn-ea"/>
                <a:cs typeface="+mn-cs"/>
              </a:rPr>
              <a:t>The set element enables complex objects to be described. It is a recursive element in that each set element can contain additional set elements as children. Each set element defines characteristics that produce a matching unique set of items. This set of items is defined by one or two references to OVAL Objects that provide the criteria needed to collect a set of system items. These items can have one or more filters applied to allow a subset of those items to be specifically included or excluded from the overall set of items.</a:t>
            </a:r>
          </a:p>
          <a:p>
            <a:r>
              <a:rPr lang="en-US" sz="1200" kern="1200" dirty="0" smtClean="0">
                <a:solidFill>
                  <a:schemeClr val="tx1"/>
                </a:solidFill>
                <a:latin typeface="+mn-lt"/>
                <a:ea typeface="+mn-ea"/>
                <a:cs typeface="+mn-cs"/>
              </a:rPr>
              <a:t>The set element's </a:t>
            </a:r>
            <a:r>
              <a:rPr lang="en-US" sz="1200" kern="1200" dirty="0" err="1" smtClean="0">
                <a:solidFill>
                  <a:schemeClr val="tx1"/>
                </a:solidFill>
                <a:latin typeface="+mn-lt"/>
                <a:ea typeface="+mn-ea"/>
                <a:cs typeface="+mn-cs"/>
              </a:rPr>
              <a:t>object_reference</a:t>
            </a:r>
            <a:r>
              <a:rPr lang="en-US" sz="1200" kern="1200" dirty="0" smtClean="0">
                <a:solidFill>
                  <a:schemeClr val="tx1"/>
                </a:solidFill>
                <a:latin typeface="+mn-lt"/>
                <a:ea typeface="+mn-ea"/>
                <a:cs typeface="+mn-cs"/>
              </a:rPr>
              <a:t> refers to an existing OVAL Object. The set element's filter element provides a reference to an existing OVAL State and includes an optional action attribute. The filter's action attribute allows the author to specify whether matching items should be included or excluded from the overall set. The default filter action is to exclude all matching items. In other words, the filter can be thought of filtering items out by default.</a:t>
            </a:r>
          </a:p>
          <a:p>
            <a:r>
              <a:rPr lang="en-US" sz="1200" kern="1200" dirty="0" smtClean="0">
                <a:solidFill>
                  <a:schemeClr val="tx1"/>
                </a:solidFill>
                <a:latin typeface="+mn-lt"/>
                <a:ea typeface="+mn-ea"/>
                <a:cs typeface="+mn-cs"/>
              </a:rPr>
              <a:t>Each filter is applied to the items identified by each OVAL Object before the </a:t>
            </a:r>
            <a:r>
              <a:rPr lang="en-US" sz="1200" kern="1200" dirty="0" err="1" smtClean="0">
                <a:solidFill>
                  <a:schemeClr val="tx1"/>
                </a:solidFill>
                <a:latin typeface="+mn-lt"/>
                <a:ea typeface="+mn-ea"/>
                <a:cs typeface="+mn-cs"/>
              </a:rPr>
              <a:t>set_operator</a:t>
            </a:r>
            <a:r>
              <a:rPr lang="en-US" sz="1200" kern="1200" dirty="0" smtClean="0">
                <a:solidFill>
                  <a:schemeClr val="tx1"/>
                </a:solidFill>
                <a:latin typeface="+mn-lt"/>
                <a:ea typeface="+mn-ea"/>
                <a:cs typeface="+mn-cs"/>
              </a:rPr>
              <a:t> is applied. For example, if an </a:t>
            </a:r>
            <a:r>
              <a:rPr lang="en-US" sz="1200" kern="1200" dirty="0" err="1" smtClean="0">
                <a:solidFill>
                  <a:schemeClr val="tx1"/>
                </a:solidFill>
                <a:latin typeface="+mn-lt"/>
                <a:ea typeface="+mn-ea"/>
                <a:cs typeface="+mn-cs"/>
              </a:rPr>
              <a:t>object_reference</a:t>
            </a:r>
            <a:r>
              <a:rPr lang="en-US" sz="1200" kern="1200" dirty="0" smtClean="0">
                <a:solidFill>
                  <a:schemeClr val="tx1"/>
                </a:solidFill>
                <a:latin typeface="+mn-lt"/>
                <a:ea typeface="+mn-ea"/>
                <a:cs typeface="+mn-cs"/>
              </a:rPr>
              <a:t> points to an OVAL Object that identifies every file in a certain directory, a filter might be set up to limit the object set to only those files with a size less than 10 KB. If multiple filters are provided, then each filter is applied to the set of items identified by the OVAL Object. Care must be taken to ensure that conflicting filters are not applied. It is possible to exclude all items with a size of 10 KB and then include only items with a size of 10 KB. This example would result in the empty set.</a:t>
            </a:r>
          </a:p>
          <a:p>
            <a:r>
              <a:rPr lang="en-US" sz="1200" kern="1200" dirty="0" smtClean="0">
                <a:solidFill>
                  <a:schemeClr val="tx1"/>
                </a:solidFill>
                <a:latin typeface="+mn-lt"/>
                <a:ea typeface="+mn-ea"/>
                <a:cs typeface="+mn-cs"/>
              </a:rPr>
              <a:t>The required </a:t>
            </a:r>
            <a:r>
              <a:rPr lang="en-US" sz="1200" kern="1200" dirty="0" err="1" smtClean="0">
                <a:solidFill>
                  <a:schemeClr val="tx1"/>
                </a:solidFill>
                <a:latin typeface="+mn-lt"/>
                <a:ea typeface="+mn-ea"/>
                <a:cs typeface="+mn-cs"/>
              </a:rPr>
              <a:t>set_operator</a:t>
            </a:r>
            <a:r>
              <a:rPr lang="en-US" sz="1200" kern="1200" dirty="0" smtClean="0">
                <a:solidFill>
                  <a:schemeClr val="tx1"/>
                </a:solidFill>
                <a:latin typeface="+mn-lt"/>
                <a:ea typeface="+mn-ea"/>
                <a:cs typeface="+mn-cs"/>
              </a:rPr>
              <a:t> attribute defines how different child sets are combined to form the overall unique set of objects. For example, does one take the union of different sets or the intersection? For a description of the valid values please refer to the </a:t>
            </a:r>
            <a:r>
              <a:rPr lang="en-US" sz="1200" kern="1200" dirty="0" err="1" smtClean="0">
                <a:solidFill>
                  <a:schemeClr val="tx1"/>
                </a:solidFill>
                <a:latin typeface="+mn-lt"/>
                <a:ea typeface="+mn-ea"/>
                <a:cs typeface="+mn-cs"/>
              </a:rPr>
              <a:t>SetOperatorEnumeration</a:t>
            </a:r>
            <a:r>
              <a:rPr lang="en-US" sz="1200" kern="1200" dirty="0" smtClean="0">
                <a:solidFill>
                  <a:schemeClr val="tx1"/>
                </a:solidFill>
                <a:latin typeface="+mn-lt"/>
                <a:ea typeface="+mn-ea"/>
                <a:cs typeface="+mn-cs"/>
              </a:rPr>
              <a:t> simple type.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Filter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filter element provides a reference to an existing OVAL State and includes an optional action attribute. The action attribute is used to specify whether items that match the referenced OVAL State will be included in the resulting set or excluded from the resulting set.</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15</a:t>
            </a:fld>
            <a:endParaRPr lang="en-US"/>
          </a:p>
        </p:txBody>
      </p:sp>
    </p:spTree>
    <p:extLst>
      <p:ext uri="{BB962C8B-B14F-4D97-AF65-F5344CB8AC3E}">
        <p14:creationId xmlns:p14="http://schemas.microsoft.com/office/powerpoint/2010/main" val="197963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16</a:t>
            </a:fld>
            <a:endParaRPr lang="en-US"/>
          </a:p>
        </p:txBody>
      </p:sp>
    </p:spTree>
    <p:extLst>
      <p:ext uri="{BB962C8B-B14F-4D97-AF65-F5344CB8AC3E}">
        <p14:creationId xmlns:p14="http://schemas.microsoft.com/office/powerpoint/2010/main" val="1495350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Rpminfo</a:t>
            </a:r>
            <a:r>
              <a:rPr lang="en-US" dirty="0" smtClean="0"/>
              <a:t> </a:t>
            </a:r>
            <a:r>
              <a:rPr lang="en-US" dirty="0" err="1" smtClean="0"/>
              <a:t>filepath</a:t>
            </a:r>
            <a:r>
              <a:rPr lang="en-US" dirty="0" smtClean="0"/>
              <a:t> behavior:</a:t>
            </a:r>
          </a:p>
          <a:p>
            <a:r>
              <a:rPr lang="en-US" sz="1200" kern="1200" dirty="0" smtClean="0">
                <a:solidFill>
                  <a:schemeClr val="tx1"/>
                </a:solidFill>
                <a:latin typeface="+mn-lt"/>
                <a:ea typeface="+mn-ea"/>
                <a:cs typeface="+mn-cs"/>
              </a:rPr>
              <a:t>Basically, they (Red Hat) wanted to check to make sure all </a:t>
            </a:r>
            <a:r>
              <a:rPr lang="en-US" sz="1200" kern="1200" dirty="0" err="1" smtClean="0">
                <a:solidFill>
                  <a:schemeClr val="tx1"/>
                </a:solidFill>
                <a:latin typeface="+mn-lt"/>
                <a:ea typeface="+mn-ea"/>
                <a:cs typeface="+mn-cs"/>
              </a:rPr>
              <a:t>setuid</a:t>
            </a:r>
            <a:r>
              <a:rPr lang="en-US" sz="1200" kern="1200" dirty="0" smtClean="0">
                <a:solidFill>
                  <a:schemeClr val="tx1"/>
                </a:solidFill>
                <a:latin typeface="+mn-lt"/>
                <a:ea typeface="+mn-ea"/>
                <a:cs typeface="+mn-cs"/>
              </a:rPr>
              <a:t> programs are authorized (i.e. shipped from the vendor).  They came up with two approaches to do this.</a:t>
            </a:r>
          </a:p>
          <a:p>
            <a:r>
              <a:rPr lang="en-US" sz="1200" kern="1200" dirty="0" smtClean="0">
                <a:solidFill>
                  <a:schemeClr val="tx1"/>
                </a:solidFill>
                <a:latin typeface="+mn-lt"/>
                <a:ea typeface="+mn-ea"/>
                <a:cs typeface="+mn-cs"/>
              </a:rPr>
              <a:t>1)      Keep a whitelist of </a:t>
            </a:r>
            <a:r>
              <a:rPr lang="en-US" sz="1200" kern="1200" dirty="0" err="1" smtClean="0">
                <a:solidFill>
                  <a:schemeClr val="tx1"/>
                </a:solidFill>
                <a:latin typeface="+mn-lt"/>
                <a:ea typeface="+mn-ea"/>
                <a:cs typeface="+mn-cs"/>
              </a:rPr>
              <a:t>setuid</a:t>
            </a:r>
            <a:r>
              <a:rPr lang="en-US" sz="1200" kern="1200" dirty="0" smtClean="0">
                <a:solidFill>
                  <a:schemeClr val="tx1"/>
                </a:solidFill>
                <a:latin typeface="+mn-lt"/>
                <a:ea typeface="+mn-ea"/>
                <a:cs typeface="+mn-cs"/>
              </a:rPr>
              <a:t> programs (not very fun to maintain) </a:t>
            </a:r>
          </a:p>
          <a:p>
            <a:r>
              <a:rPr lang="en-US" sz="1200" kern="1200" dirty="0" smtClean="0">
                <a:solidFill>
                  <a:schemeClr val="tx1"/>
                </a:solidFill>
                <a:latin typeface="+mn-lt"/>
                <a:ea typeface="+mn-ea"/>
                <a:cs typeface="+mn-cs"/>
              </a:rPr>
              <a:t>2)      Collect all </a:t>
            </a:r>
            <a:r>
              <a:rPr lang="en-US" sz="1200" kern="1200" dirty="0" err="1" smtClean="0">
                <a:solidFill>
                  <a:schemeClr val="tx1"/>
                </a:solidFill>
                <a:latin typeface="+mn-lt"/>
                <a:ea typeface="+mn-ea"/>
                <a:cs typeface="+mn-cs"/>
              </a:rPr>
              <a:t>setuid</a:t>
            </a:r>
            <a:r>
              <a:rPr lang="en-US" sz="1200" kern="1200" dirty="0" smtClean="0">
                <a:solidFill>
                  <a:schemeClr val="tx1"/>
                </a:solidFill>
                <a:latin typeface="+mn-lt"/>
                <a:ea typeface="+mn-ea"/>
                <a:cs typeface="+mn-cs"/>
              </a:rPr>
              <a:t> files with </a:t>
            </a:r>
            <a:r>
              <a:rPr lang="en-US" sz="1200" kern="1200" dirty="0" err="1" smtClean="0">
                <a:solidFill>
                  <a:schemeClr val="tx1"/>
                </a:solidFill>
                <a:latin typeface="+mn-lt"/>
                <a:ea typeface="+mn-ea"/>
                <a:cs typeface="+mn-cs"/>
              </a:rPr>
              <a:t>file_test</a:t>
            </a:r>
            <a:r>
              <a:rPr lang="en-US" sz="1200" kern="1200" dirty="0" smtClean="0">
                <a:solidFill>
                  <a:schemeClr val="tx1"/>
                </a:solidFill>
                <a:latin typeface="+mn-lt"/>
                <a:ea typeface="+mn-ea"/>
                <a:cs typeface="+mn-cs"/>
              </a:rPr>
              <a:t> (i.e. object filter on </a:t>
            </a:r>
            <a:r>
              <a:rPr lang="en-US" sz="1200" kern="1200" dirty="0" err="1" smtClean="0">
                <a:solidFill>
                  <a:schemeClr val="tx1"/>
                </a:solidFill>
                <a:latin typeface="+mn-lt"/>
                <a:ea typeface="+mn-ea"/>
                <a:cs typeface="+mn-cs"/>
              </a:rPr>
              <a:t>setuid</a:t>
            </a:r>
            <a:r>
              <a:rPr lang="en-US" sz="1200" kern="1200" dirty="0" smtClean="0">
                <a:solidFill>
                  <a:schemeClr val="tx1"/>
                </a:solidFill>
                <a:latin typeface="+mn-lt"/>
                <a:ea typeface="+mn-ea"/>
                <a:cs typeface="+mn-cs"/>
              </a:rPr>
              <a:t>), then collect all rpms that install this </a:t>
            </a:r>
            <a:r>
              <a:rPr lang="en-US" sz="1200" kern="1200" dirty="0" err="1" smtClean="0">
                <a:solidFill>
                  <a:schemeClr val="tx1"/>
                </a:solidFill>
                <a:latin typeface="+mn-lt"/>
                <a:ea typeface="+mn-ea"/>
                <a:cs typeface="+mn-cs"/>
              </a:rPr>
              <a:t>setuid</a:t>
            </a:r>
            <a:r>
              <a:rPr lang="en-US" sz="1200" kern="1200" dirty="0" smtClean="0">
                <a:solidFill>
                  <a:schemeClr val="tx1"/>
                </a:solidFill>
                <a:latin typeface="+mn-lt"/>
                <a:ea typeface="+mn-ea"/>
                <a:cs typeface="+mn-cs"/>
              </a:rPr>
              <a:t> program (i.e. object filter on </a:t>
            </a:r>
            <a:r>
              <a:rPr lang="en-US" sz="1200" kern="1200" dirty="0" err="1" smtClean="0">
                <a:solidFill>
                  <a:schemeClr val="tx1"/>
                </a:solidFill>
                <a:latin typeface="+mn-lt"/>
                <a:ea typeface="+mn-ea"/>
                <a:cs typeface="+mn-cs"/>
              </a:rPr>
              <a:t>filepath</a:t>
            </a:r>
            <a:r>
              <a:rPr lang="en-US" sz="1200" kern="1200" dirty="0" smtClean="0">
                <a:solidFill>
                  <a:schemeClr val="tx1"/>
                </a:solidFill>
                <a:latin typeface="+mn-lt"/>
                <a:ea typeface="+mn-ea"/>
                <a:cs typeface="+mn-cs"/>
              </a:rPr>
              <a:t>), then check </a:t>
            </a:r>
            <a:r>
              <a:rPr lang="en-US" sz="1200" kern="1200" dirty="0" err="1" smtClean="0">
                <a:solidFill>
                  <a:schemeClr val="tx1"/>
                </a:solidFill>
                <a:latin typeface="+mn-lt"/>
                <a:ea typeface="+mn-ea"/>
                <a:cs typeface="+mn-cs"/>
              </a:rPr>
              <a:t>signature_keyid</a:t>
            </a:r>
            <a:r>
              <a:rPr lang="en-US" sz="1200" kern="1200" dirty="0" smtClean="0">
                <a:solidFill>
                  <a:schemeClr val="tx1"/>
                </a:solidFill>
                <a:latin typeface="+mn-lt"/>
                <a:ea typeface="+mn-ea"/>
                <a:cs typeface="+mn-cs"/>
              </a:rPr>
              <a:t> entity of any collected rpms to make sure it came from red hat.</a:t>
            </a:r>
            <a:endParaRPr lang="en-US" dirty="0" smtClean="0"/>
          </a:p>
          <a:p>
            <a:endParaRPr lang="en-US" dirty="0" smtClean="0"/>
          </a:p>
          <a:p>
            <a:r>
              <a:rPr lang="en-US" dirty="0" smtClean="0"/>
              <a:t>Set – </a:t>
            </a:r>
          </a:p>
          <a:p>
            <a:r>
              <a:rPr lang="en-US" sz="1200" kern="1200" dirty="0" smtClean="0">
                <a:solidFill>
                  <a:schemeClr val="tx1"/>
                </a:solidFill>
                <a:latin typeface="+mn-lt"/>
                <a:ea typeface="+mn-ea"/>
                <a:cs typeface="+mn-cs"/>
              </a:rPr>
              <a:t>The set element enables complex objects to be described. It is a recursive element in that each set element can contain additional set elements as children. Each set element defines characteristics that produce a matching unique set of items. This set of items is defined by one or two references to OVAL Objects that provide the criteria needed to collect a set of system items. These items can have one or more filters applied to allow a subset of those items to be specifically included or excluded from the overall set of items.</a:t>
            </a:r>
          </a:p>
          <a:p>
            <a:r>
              <a:rPr lang="en-US" sz="1200" kern="1200" dirty="0" smtClean="0">
                <a:solidFill>
                  <a:schemeClr val="tx1"/>
                </a:solidFill>
                <a:latin typeface="+mn-lt"/>
                <a:ea typeface="+mn-ea"/>
                <a:cs typeface="+mn-cs"/>
              </a:rPr>
              <a:t>The set element's </a:t>
            </a:r>
            <a:r>
              <a:rPr lang="en-US" sz="1200" kern="1200" dirty="0" err="1" smtClean="0">
                <a:solidFill>
                  <a:schemeClr val="tx1"/>
                </a:solidFill>
                <a:latin typeface="+mn-lt"/>
                <a:ea typeface="+mn-ea"/>
                <a:cs typeface="+mn-cs"/>
              </a:rPr>
              <a:t>object_reference</a:t>
            </a:r>
            <a:r>
              <a:rPr lang="en-US" sz="1200" kern="1200" dirty="0" smtClean="0">
                <a:solidFill>
                  <a:schemeClr val="tx1"/>
                </a:solidFill>
                <a:latin typeface="+mn-lt"/>
                <a:ea typeface="+mn-ea"/>
                <a:cs typeface="+mn-cs"/>
              </a:rPr>
              <a:t> refers to an existing OVAL Object. The set element's filter element provides a reference to an existing OVAL State and includes an optional action attribute. The filter's action attribute allows the author to specify whether matching items should be included or excluded from the overall set. The default filter action is to exclude all matching items. In other words, the filter can be thought of filtering items out by default.</a:t>
            </a:r>
          </a:p>
          <a:p>
            <a:r>
              <a:rPr lang="en-US" sz="1200" kern="1200" dirty="0" smtClean="0">
                <a:solidFill>
                  <a:schemeClr val="tx1"/>
                </a:solidFill>
                <a:latin typeface="+mn-lt"/>
                <a:ea typeface="+mn-ea"/>
                <a:cs typeface="+mn-cs"/>
              </a:rPr>
              <a:t>Each filter is applied to the items identified by each OVAL Object before the </a:t>
            </a:r>
            <a:r>
              <a:rPr lang="en-US" sz="1200" kern="1200" dirty="0" err="1" smtClean="0">
                <a:solidFill>
                  <a:schemeClr val="tx1"/>
                </a:solidFill>
                <a:latin typeface="+mn-lt"/>
                <a:ea typeface="+mn-ea"/>
                <a:cs typeface="+mn-cs"/>
              </a:rPr>
              <a:t>set_operator</a:t>
            </a:r>
            <a:r>
              <a:rPr lang="en-US" sz="1200" kern="1200" dirty="0" smtClean="0">
                <a:solidFill>
                  <a:schemeClr val="tx1"/>
                </a:solidFill>
                <a:latin typeface="+mn-lt"/>
                <a:ea typeface="+mn-ea"/>
                <a:cs typeface="+mn-cs"/>
              </a:rPr>
              <a:t> is applied. For example, if an </a:t>
            </a:r>
            <a:r>
              <a:rPr lang="en-US" sz="1200" kern="1200" dirty="0" err="1" smtClean="0">
                <a:solidFill>
                  <a:schemeClr val="tx1"/>
                </a:solidFill>
                <a:latin typeface="+mn-lt"/>
                <a:ea typeface="+mn-ea"/>
                <a:cs typeface="+mn-cs"/>
              </a:rPr>
              <a:t>object_reference</a:t>
            </a:r>
            <a:r>
              <a:rPr lang="en-US" sz="1200" kern="1200" dirty="0" smtClean="0">
                <a:solidFill>
                  <a:schemeClr val="tx1"/>
                </a:solidFill>
                <a:latin typeface="+mn-lt"/>
                <a:ea typeface="+mn-ea"/>
                <a:cs typeface="+mn-cs"/>
              </a:rPr>
              <a:t> points to an OVAL Object that identifies every file in a certain directory, a filter might be set up to limit the object set to only those files with a size less than 10 KB. If multiple filters are provided, then each filter is applied to the set of items identified by the OVAL Object. Care must be taken to ensure that conflicting filters are not applied. It is possible to exclude all items with a size of 10 KB and then include only items with a size of 10 KB. This example would result in the empty set.</a:t>
            </a:r>
          </a:p>
          <a:p>
            <a:r>
              <a:rPr lang="en-US" sz="1200" kern="1200" dirty="0" smtClean="0">
                <a:solidFill>
                  <a:schemeClr val="tx1"/>
                </a:solidFill>
                <a:latin typeface="+mn-lt"/>
                <a:ea typeface="+mn-ea"/>
                <a:cs typeface="+mn-cs"/>
              </a:rPr>
              <a:t>The required </a:t>
            </a:r>
            <a:r>
              <a:rPr lang="en-US" sz="1200" kern="1200" dirty="0" err="1" smtClean="0">
                <a:solidFill>
                  <a:schemeClr val="tx1"/>
                </a:solidFill>
                <a:latin typeface="+mn-lt"/>
                <a:ea typeface="+mn-ea"/>
                <a:cs typeface="+mn-cs"/>
              </a:rPr>
              <a:t>set_operator</a:t>
            </a:r>
            <a:r>
              <a:rPr lang="en-US" sz="1200" kern="1200" dirty="0" smtClean="0">
                <a:solidFill>
                  <a:schemeClr val="tx1"/>
                </a:solidFill>
                <a:latin typeface="+mn-lt"/>
                <a:ea typeface="+mn-ea"/>
                <a:cs typeface="+mn-cs"/>
              </a:rPr>
              <a:t> attribute defines how different child sets are combined to form the overall unique set of objects. For example, does one take the union of different sets or the intersection? For a description of the valid values please refer to the </a:t>
            </a:r>
            <a:r>
              <a:rPr lang="en-US" sz="1200" kern="1200" dirty="0" err="1" smtClean="0">
                <a:solidFill>
                  <a:schemeClr val="tx1"/>
                </a:solidFill>
                <a:latin typeface="+mn-lt"/>
                <a:ea typeface="+mn-ea"/>
                <a:cs typeface="+mn-cs"/>
              </a:rPr>
              <a:t>SetOperatorEnumeration</a:t>
            </a:r>
            <a:r>
              <a:rPr lang="en-US" sz="1200" kern="1200" dirty="0" smtClean="0">
                <a:solidFill>
                  <a:schemeClr val="tx1"/>
                </a:solidFill>
                <a:latin typeface="+mn-lt"/>
                <a:ea typeface="+mn-ea"/>
                <a:cs typeface="+mn-cs"/>
              </a:rPr>
              <a:t> simple type.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Filter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filter element provides a reference to an existing OVAL State and includes an optional action attribute. The action attribute is used to specify whether items that match the referenced OVAL State will be included in the resulting set or excluded from the resulting set.</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18</a:t>
            </a:fld>
            <a:endParaRPr lang="en-US"/>
          </a:p>
        </p:txBody>
      </p:sp>
    </p:spTree>
    <p:extLst>
      <p:ext uri="{BB962C8B-B14F-4D97-AF65-F5344CB8AC3E}">
        <p14:creationId xmlns:p14="http://schemas.microsoft.com/office/powerpoint/2010/main" val="2995071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Microsoft</a:t>
            </a:r>
            <a:r>
              <a:rPr lang="en-US" baseline="0" dirty="0" smtClean="0"/>
              <a:t> encodes version information in the package name. So to find any instance of the package we must use regular expression</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19</a:t>
            </a:fld>
            <a:endParaRPr lang="en-US"/>
          </a:p>
        </p:txBody>
      </p:sp>
    </p:spTree>
    <p:extLst>
      <p:ext uri="{BB962C8B-B14F-4D97-AF65-F5344CB8AC3E}">
        <p14:creationId xmlns:p14="http://schemas.microsoft.com/office/powerpoint/2010/main" val="25844167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pattern here is</a:t>
            </a:r>
            <a:r>
              <a:rPr lang="en-US" baseline="0" dirty="0" smtClean="0"/>
              <a:t> OVAL regex, NOT Apple regex.</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20</a:t>
            </a:fld>
            <a:endParaRPr lang="en-US"/>
          </a:p>
        </p:txBody>
      </p:sp>
    </p:spTree>
    <p:extLst>
      <p:ext uri="{BB962C8B-B14F-4D97-AF65-F5344CB8AC3E}">
        <p14:creationId xmlns:p14="http://schemas.microsoft.com/office/powerpoint/2010/main" val="36213795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can </a:t>
            </a:r>
            <a:r>
              <a:rPr lang="en-US" dirty="0" err="1" smtClean="0"/>
              <a:t>pkgutil</a:t>
            </a:r>
            <a:r>
              <a:rPr lang="en-US" dirty="0" smtClean="0"/>
              <a:t> do? A lot.</a:t>
            </a:r>
          </a:p>
          <a:p>
            <a:r>
              <a:rPr lang="en-US" dirty="0" smtClean="0"/>
              <a:t>And more – there are various write commands used for modifying a</a:t>
            </a:r>
            <a:r>
              <a:rPr lang="en-US" baseline="0" dirty="0" smtClean="0"/>
              <a:t> package </a:t>
            </a:r>
            <a:r>
              <a:rPr lang="en-US" dirty="0" smtClean="0"/>
              <a:t>that are omitted</a:t>
            </a:r>
            <a:r>
              <a:rPr lang="en-US" baseline="0" dirty="0" smtClean="0"/>
              <a:t> here.</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25</a:t>
            </a:fld>
            <a:endParaRPr lang="en-US"/>
          </a:p>
        </p:txBody>
      </p:sp>
    </p:spTree>
    <p:extLst>
      <p:ext uri="{BB962C8B-B14F-4D97-AF65-F5344CB8AC3E}">
        <p14:creationId xmlns:p14="http://schemas.microsoft.com/office/powerpoint/2010/main" val="182771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Familiar Installer screen. Walks you through install. License</a:t>
            </a:r>
            <a:r>
              <a:rPr lang="en-US" baseline="0" dirty="0" smtClean="0"/>
              <a:t> agreement, w</a:t>
            </a:r>
            <a:r>
              <a:rPr lang="en-US" dirty="0" smtClean="0"/>
              <a:t>here to install software, etc.</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3</a:t>
            </a:fld>
            <a:endParaRPr lang="en-US"/>
          </a:p>
        </p:txBody>
      </p:sp>
    </p:spTree>
    <p:extLst>
      <p:ext uri="{BB962C8B-B14F-4D97-AF65-F5344CB8AC3E}">
        <p14:creationId xmlns:p14="http://schemas.microsoft.com/office/powerpoint/2010/main" val="3168944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Installer writes receipt info to a “database”. Location of these</a:t>
            </a:r>
            <a:r>
              <a:rPr lang="en-US" baseline="0" dirty="0" smtClean="0"/>
              <a:t> files has changed with different versions of OS X. Used to be written to a SQL Lite database.</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4</a:t>
            </a:fld>
            <a:endParaRPr lang="en-US"/>
          </a:p>
        </p:txBody>
      </p:sp>
    </p:spTree>
    <p:extLst>
      <p:ext uri="{BB962C8B-B14F-4D97-AF65-F5344CB8AC3E}">
        <p14:creationId xmlns:p14="http://schemas.microsoft.com/office/powerpoint/2010/main" val="659794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5</a:t>
            </a:fld>
            <a:endParaRPr lang="en-US"/>
          </a:p>
        </p:txBody>
      </p:sp>
    </p:spTree>
    <p:extLst>
      <p:ext uri="{BB962C8B-B14F-4D97-AF65-F5344CB8AC3E}">
        <p14:creationId xmlns:p14="http://schemas.microsoft.com/office/powerpoint/2010/main" val="659794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bom</a:t>
            </a:r>
            <a:r>
              <a:rPr lang="en-US" dirty="0" smtClean="0"/>
              <a:t> – bill of materials.</a:t>
            </a:r>
            <a:r>
              <a:rPr lang="en-US" baseline="0" dirty="0" smtClean="0"/>
              <a:t> Lists all the files installed by the package.</a:t>
            </a:r>
          </a:p>
          <a:p>
            <a:r>
              <a:rPr lang="en-US" baseline="0" dirty="0" smtClean="0"/>
              <a:t>.</a:t>
            </a:r>
            <a:r>
              <a:rPr lang="en-US" baseline="0" dirty="0" err="1" smtClean="0"/>
              <a:t>plist</a:t>
            </a:r>
            <a:r>
              <a:rPr lang="en-US" baseline="0" dirty="0" smtClean="0"/>
              <a:t> – property list. Various metadata including version &amp; install date</a:t>
            </a:r>
          </a:p>
        </p:txBody>
      </p:sp>
      <p:sp>
        <p:nvSpPr>
          <p:cNvPr id="4" name="Slide Number Placeholder 3"/>
          <p:cNvSpPr>
            <a:spLocks noGrp="1"/>
          </p:cNvSpPr>
          <p:nvPr>
            <p:ph type="sldNum" sz="quarter" idx="10"/>
          </p:nvPr>
        </p:nvSpPr>
        <p:spPr/>
        <p:txBody>
          <a:bodyPr/>
          <a:lstStyle/>
          <a:p>
            <a:fld id="{6FCCDFB8-CE1E-4CEA-A9A7-0392F69410F3}" type="slidenum">
              <a:rPr lang="en-US" smtClean="0"/>
              <a:t>6</a:t>
            </a:fld>
            <a:endParaRPr lang="en-US"/>
          </a:p>
        </p:txBody>
      </p:sp>
    </p:spTree>
    <p:extLst>
      <p:ext uri="{BB962C8B-B14F-4D97-AF65-F5344CB8AC3E}">
        <p14:creationId xmlns:p14="http://schemas.microsoft.com/office/powerpoint/2010/main" val="3188104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8</a:t>
            </a:fld>
            <a:endParaRPr lang="en-US"/>
          </a:p>
        </p:txBody>
      </p:sp>
    </p:spTree>
    <p:extLst>
      <p:ext uri="{BB962C8B-B14F-4D97-AF65-F5344CB8AC3E}">
        <p14:creationId xmlns:p14="http://schemas.microsoft.com/office/powerpoint/2010/main" val="4259879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Don’t do this.</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9</a:t>
            </a:fld>
            <a:endParaRPr lang="en-US"/>
          </a:p>
        </p:txBody>
      </p:sp>
    </p:spTree>
    <p:extLst>
      <p:ext uri="{BB962C8B-B14F-4D97-AF65-F5344CB8AC3E}">
        <p14:creationId xmlns:p14="http://schemas.microsoft.com/office/powerpoint/2010/main" val="2038753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Apple provides the “</a:t>
            </a:r>
            <a:r>
              <a:rPr lang="en-US" dirty="0" err="1" smtClean="0"/>
              <a:t>pkgutil</a:t>
            </a:r>
            <a:r>
              <a:rPr lang="en-US" dirty="0" smtClean="0"/>
              <a:t>” command line</a:t>
            </a:r>
            <a:r>
              <a:rPr lang="en-US" baseline="0" dirty="0" smtClean="0"/>
              <a:t> tool that provides access to the receipt info. And tells you to always use </a:t>
            </a:r>
            <a:r>
              <a:rPr lang="en-US" baseline="0" dirty="0" err="1" smtClean="0"/>
              <a:t>pkgutil</a:t>
            </a:r>
            <a:r>
              <a:rPr lang="en-US" baseline="0" dirty="0" smtClean="0"/>
              <a:t> to get at this info.</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10</a:t>
            </a:fld>
            <a:endParaRPr lang="en-US"/>
          </a:p>
        </p:txBody>
      </p:sp>
    </p:spTree>
    <p:extLst>
      <p:ext uri="{BB962C8B-B14F-4D97-AF65-F5344CB8AC3E}">
        <p14:creationId xmlns:p14="http://schemas.microsoft.com/office/powerpoint/2010/main" val="2447615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can </a:t>
            </a:r>
            <a:r>
              <a:rPr lang="en-US" dirty="0" err="1" smtClean="0"/>
              <a:t>pkgutil</a:t>
            </a:r>
            <a:r>
              <a:rPr lang="en-US" dirty="0" smtClean="0"/>
              <a:t> do? A lot.</a:t>
            </a:r>
          </a:p>
          <a:p>
            <a:r>
              <a:rPr lang="en-US" dirty="0" smtClean="0"/>
              <a:t>And more – there are various write commands used for modifying a</a:t>
            </a:r>
            <a:r>
              <a:rPr lang="en-US" baseline="0" dirty="0" smtClean="0"/>
              <a:t> package </a:t>
            </a:r>
            <a:r>
              <a:rPr lang="en-US" dirty="0" smtClean="0"/>
              <a:t>that are omitted</a:t>
            </a:r>
            <a:r>
              <a:rPr lang="en-US" baseline="0" dirty="0" smtClean="0"/>
              <a:t> here.</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11</a:t>
            </a:fld>
            <a:endParaRPr lang="en-US"/>
          </a:p>
        </p:txBody>
      </p:sp>
    </p:spTree>
    <p:extLst>
      <p:ext uri="{BB962C8B-B14F-4D97-AF65-F5344CB8AC3E}">
        <p14:creationId xmlns:p14="http://schemas.microsoft.com/office/powerpoint/2010/main" val="1827717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 Id="rId3"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 Id="rId3"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8" name="Rectangle 4"/>
          <p:cNvSpPr>
            <a:spLocks noGrp="1" noChangeArrowheads="1"/>
          </p:cNvSpPr>
          <p:nvPr>
            <p:ph type="subTitle" idx="1" hasCustomPrompt="1"/>
          </p:nvPr>
        </p:nvSpPr>
        <p:spPr>
          <a:xfrm>
            <a:off x="783116" y="2568939"/>
            <a:ext cx="4602163" cy="389922"/>
          </a:xfrm>
        </p:spPr>
        <p:txBody>
          <a:bodyPr/>
          <a:lstStyle>
            <a:lvl1pPr marL="0" indent="0">
              <a:buFont typeface="Wingdings" pitchFamily="2" charset="2"/>
              <a:buNone/>
              <a:defRPr b="1" spc="300" baseline="0">
                <a:solidFill>
                  <a:schemeClr val="tx2"/>
                </a:solidFill>
                <a:latin typeface="Helvetica LT Std" pitchFamily="34" charset="0"/>
                <a:cs typeface="Calibri" pitchFamily="34" charset="0"/>
              </a:defRPr>
            </a:lvl1pPr>
          </a:lstStyle>
          <a:p>
            <a:r>
              <a:rPr lang="en-US" altLang="en-US" dirty="0" smtClean="0"/>
              <a:t>Author</a:t>
            </a:r>
            <a:endParaRPr lang="en-US" altLang="en-US" dirty="0"/>
          </a:p>
        </p:txBody>
      </p:sp>
      <p:sp>
        <p:nvSpPr>
          <p:cNvPr id="9" name="Rectangle 9"/>
          <p:cNvSpPr>
            <a:spLocks noGrp="1" noChangeArrowheads="1"/>
          </p:cNvSpPr>
          <p:nvPr>
            <p:ph type="ctrTitle" sz="quarter" hasCustomPrompt="1"/>
          </p:nvPr>
        </p:nvSpPr>
        <p:spPr>
          <a:xfrm>
            <a:off x="757146" y="368932"/>
            <a:ext cx="7246620" cy="1981200"/>
          </a:xfrm>
        </p:spPr>
        <p:txBody>
          <a:bodyPr anchor="b" anchorCtr="0">
            <a:normAutofit/>
          </a:bodyPr>
          <a:lstStyle>
            <a:lvl1pPr algn="l">
              <a:lnSpc>
                <a:spcPts val="4400"/>
              </a:lnSpc>
              <a:defRPr sz="4000" b="1">
                <a:solidFill>
                  <a:schemeClr val="tx2"/>
                </a:solidFill>
                <a:latin typeface="Helvetica LT Std" pitchFamily="34" charset="0"/>
                <a:cs typeface="Times New Roman" pitchFamily="18" charset="0"/>
              </a:defRPr>
            </a:lvl1pPr>
          </a:lstStyle>
          <a:p>
            <a:r>
              <a:rPr lang="en-US" dirty="0" smtClean="0"/>
              <a:t>Title here</a:t>
            </a:r>
            <a:endParaRPr lang="en-US" dirty="0"/>
          </a:p>
        </p:txBody>
      </p:sp>
      <p:sp>
        <p:nvSpPr>
          <p:cNvPr id="12" name="Rectangle 11"/>
          <p:cNvSpPr/>
          <p:nvPr/>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5" name="Straight Connector 14"/>
          <p:cNvCxnSpPr/>
          <p:nvPr/>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4" name="Rectangle 13"/>
          <p:cNvSpPr/>
          <p:nvPr/>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pic>
        <p:nvPicPr>
          <p:cNvPr id="11" name="Picture 15" descr="SEDI_PPT.emf"/>
          <p:cNvPicPr>
            <a:picLocks noChangeAspect="1"/>
          </p:cNvPicPr>
          <p:nvPr/>
        </p:nvPicPr>
        <p:blipFill>
          <a:blip r:embed="rId2" cstate="print"/>
          <a:srcRect/>
          <a:stretch>
            <a:fillRect/>
          </a:stretch>
        </p:blipFill>
        <p:spPr bwMode="auto">
          <a:xfrm>
            <a:off x="7553325" y="2512596"/>
            <a:ext cx="1181100" cy="501650"/>
          </a:xfrm>
          <a:prstGeom prst="rect">
            <a:avLst/>
          </a:prstGeom>
          <a:noFill/>
          <a:ln w="9525">
            <a:noFill/>
            <a:miter lim="800000"/>
            <a:headEnd/>
            <a:tailEnd/>
          </a:ln>
        </p:spPr>
      </p:pic>
      <p:sp>
        <p:nvSpPr>
          <p:cNvPr id="13" name="Text Box 34"/>
          <p:cNvSpPr txBox="1">
            <a:spLocks noChangeArrowheads="1"/>
          </p:cNvSpPr>
          <p:nvPr/>
        </p:nvSpPr>
        <p:spPr bwMode="auto">
          <a:xfrm>
            <a:off x="5442065" y="6410476"/>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17" name="Picture 17" descr="DHS_2x3.emf"/>
          <p:cNvPicPr>
            <a:picLocks noChangeAspect="1"/>
          </p:cNvPicPr>
          <p:nvPr/>
        </p:nvPicPr>
        <p:blipFill>
          <a:blip r:embed="rId3" cstate="print"/>
          <a:srcRect/>
          <a:stretch>
            <a:fillRect/>
          </a:stretch>
        </p:blipFill>
        <p:spPr bwMode="auto">
          <a:xfrm>
            <a:off x="524456" y="6132513"/>
            <a:ext cx="1924050" cy="596900"/>
          </a:xfrm>
          <a:prstGeom prst="rect">
            <a:avLst/>
          </a:prstGeom>
          <a:noFill/>
          <a:ln w="9525">
            <a:noFill/>
            <a:miter lim="800000"/>
            <a:headEnd/>
            <a:tailEnd/>
          </a:ln>
        </p:spPr>
      </p:pic>
      <p:sp>
        <p:nvSpPr>
          <p:cNvPr id="18" name="Rectangle 17"/>
          <p:cNvSpPr/>
          <p:nvPr userDrawn="1"/>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9" name="Straight Connector 18"/>
          <p:cNvCxnSpPr/>
          <p:nvPr userDrawn="1"/>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20" name="Rectangle 19"/>
          <p:cNvSpPr/>
          <p:nvPr userDrawn="1"/>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pic>
        <p:nvPicPr>
          <p:cNvPr id="22" name="Pictur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00433" y="6250820"/>
            <a:ext cx="670505" cy="24382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7" name="Text Box 34"/>
          <p:cNvSpPr txBox="1">
            <a:spLocks noChangeArrowheads="1"/>
          </p:cNvSpPr>
          <p:nvPr userDrawn="1"/>
        </p:nvSpPr>
        <p:spPr bwMode="auto">
          <a:xfrm>
            <a:off x="6314380" y="6533104"/>
            <a:ext cx="2550698" cy="215444"/>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800" b="0" smtClean="0">
                <a:solidFill>
                  <a:schemeClr val="tx1">
                    <a:lumMod val="50000"/>
                    <a:lumOff val="50000"/>
                  </a:schemeClr>
                </a:solidFill>
                <a:latin typeface="Arial" pitchFamily="34" charset="0"/>
                <a:cs typeface="Arial" pitchFamily="34" charset="0"/>
              </a:rPr>
              <a:t>© 2013</a:t>
            </a:r>
            <a:r>
              <a:rPr lang="en-US" altLang="en-US" sz="800" b="0" baseline="0" smtClean="0">
                <a:solidFill>
                  <a:schemeClr val="tx1">
                    <a:lumMod val="50000"/>
                    <a:lumOff val="50000"/>
                  </a:schemeClr>
                </a:solidFill>
                <a:latin typeface="Arial" pitchFamily="34" charset="0"/>
                <a:cs typeface="Arial" pitchFamily="34" charset="0"/>
              </a:rPr>
              <a:t> </a:t>
            </a:r>
            <a:r>
              <a:rPr lang="en-US" altLang="en-US" sz="800" b="0" dirty="0" smtClean="0">
                <a:solidFill>
                  <a:schemeClr val="tx1">
                    <a:lumMod val="50000"/>
                    <a:lumOff val="50000"/>
                  </a:schemeClr>
                </a:solidFill>
                <a:latin typeface="Arial" pitchFamily="34" charset="0"/>
                <a:cs typeface="Arial" pitchFamily="34" charset="0"/>
              </a:rPr>
              <a:t>The MITRE Corporation. All </a:t>
            </a:r>
            <a:r>
              <a:rPr lang="en-US" altLang="en-US" sz="800" b="0" smtClean="0">
                <a:solidFill>
                  <a:schemeClr val="tx1">
                    <a:lumMod val="50000"/>
                    <a:lumOff val="50000"/>
                  </a:schemeClr>
                </a:solidFill>
                <a:latin typeface="Arial" pitchFamily="34" charset="0"/>
                <a:cs typeface="Arial" pitchFamily="34" charset="0"/>
              </a:rPr>
              <a:t>rights reserved</a:t>
            </a:r>
            <a:r>
              <a:rPr lang="en-US" altLang="en-US" sz="800" b="0" dirty="0" smtClean="0">
                <a:solidFill>
                  <a:schemeClr val="tx1">
                    <a:lumMod val="50000"/>
                    <a:lumOff val="50000"/>
                  </a:schemeClr>
                </a:solidFill>
                <a:latin typeface="Arial" pitchFamily="34" charset="0"/>
                <a:cs typeface="Arial" pitchFamily="34" charset="0"/>
              </a:rPr>
              <a:t>.</a:t>
            </a:r>
            <a:endParaRPr lang="en-US" altLang="en-US" sz="800" b="0" dirty="0">
              <a:solidFill>
                <a:schemeClr val="tx1">
                  <a:lumMod val="50000"/>
                  <a:lumOff val="50000"/>
                </a:schemeClr>
              </a:solidFill>
              <a:latin typeface="Arial" pitchFamily="34" charset="0"/>
              <a:cs typeface="Arial" pitchFamily="34" charset="0"/>
            </a:endParaRPr>
          </a:p>
        </p:txBody>
      </p:sp>
      <p:sp>
        <p:nvSpPr>
          <p:cNvPr id="8" name="Rectangle 4"/>
          <p:cNvSpPr>
            <a:spLocks noGrp="1" noChangeArrowheads="1"/>
          </p:cNvSpPr>
          <p:nvPr>
            <p:ph type="subTitle" idx="1" hasCustomPrompt="1"/>
          </p:nvPr>
        </p:nvSpPr>
        <p:spPr>
          <a:xfrm>
            <a:off x="783116" y="2568939"/>
            <a:ext cx="4602163" cy="389922"/>
          </a:xfrm>
        </p:spPr>
        <p:txBody>
          <a:bodyPr/>
          <a:lstStyle>
            <a:lvl1pPr marL="0" indent="0">
              <a:buFont typeface="Wingdings" pitchFamily="2" charset="2"/>
              <a:buNone/>
              <a:defRPr b="1" spc="300" baseline="0">
                <a:solidFill>
                  <a:schemeClr val="tx2"/>
                </a:solidFill>
                <a:latin typeface="Arial" pitchFamily="34" charset="0"/>
                <a:cs typeface="Arial" pitchFamily="34" charset="0"/>
              </a:defRPr>
            </a:lvl1pPr>
          </a:lstStyle>
          <a:p>
            <a:r>
              <a:rPr lang="en-US" altLang="en-US" dirty="0" smtClean="0"/>
              <a:t>Author</a:t>
            </a:r>
            <a:endParaRPr lang="en-US" altLang="en-US" dirty="0"/>
          </a:p>
        </p:txBody>
      </p:sp>
      <p:sp>
        <p:nvSpPr>
          <p:cNvPr id="9" name="Rectangle 9"/>
          <p:cNvSpPr>
            <a:spLocks noGrp="1" noChangeArrowheads="1"/>
          </p:cNvSpPr>
          <p:nvPr>
            <p:ph type="ctrTitle" sz="quarter" hasCustomPrompt="1"/>
          </p:nvPr>
        </p:nvSpPr>
        <p:spPr>
          <a:xfrm>
            <a:off x="757146" y="368932"/>
            <a:ext cx="7246620" cy="1981200"/>
          </a:xfrm>
        </p:spPr>
        <p:txBody>
          <a:bodyPr anchor="b" anchorCtr="0">
            <a:normAutofit/>
          </a:bodyPr>
          <a:lstStyle>
            <a:lvl1pPr algn="l">
              <a:lnSpc>
                <a:spcPts val="4400"/>
              </a:lnSpc>
              <a:defRPr sz="4000" b="1">
                <a:solidFill>
                  <a:schemeClr val="tx2"/>
                </a:solidFill>
                <a:latin typeface="Arial" pitchFamily="34" charset="0"/>
                <a:cs typeface="Arial" pitchFamily="34" charset="0"/>
              </a:defRPr>
            </a:lvl1pPr>
          </a:lstStyle>
          <a:p>
            <a:r>
              <a:rPr lang="en-US" dirty="0" smtClean="0"/>
              <a:t>Title here</a:t>
            </a:r>
            <a:endParaRPr lang="en-US" dirty="0"/>
          </a:p>
        </p:txBody>
      </p:sp>
      <p:sp>
        <p:nvSpPr>
          <p:cNvPr id="10" name="Text Box 27"/>
          <p:cNvSpPr txBox="1">
            <a:spLocks noChangeArrowheads="1"/>
          </p:cNvSpPr>
          <p:nvPr userDrawn="1"/>
        </p:nvSpPr>
        <p:spPr bwMode="auto">
          <a:xfrm>
            <a:off x="740520" y="6507841"/>
            <a:ext cx="1981200" cy="240707"/>
          </a:xfrm>
          <a:prstGeom prst="rect">
            <a:avLst/>
          </a:prstGeom>
          <a:noFill/>
          <a:ln w="9525">
            <a:noFill/>
            <a:miter lim="800000"/>
            <a:headEnd/>
            <a:tailEnd/>
          </a:ln>
          <a:effectLst/>
        </p:spPr>
        <p:txBody>
          <a:bodyPr>
            <a:spAutoFit/>
          </a:bodyPr>
          <a:lstStyle/>
          <a:p>
            <a:pPr algn="l" defTabSz="914400">
              <a:lnSpc>
                <a:spcPts val="1300"/>
              </a:lnSpc>
              <a:spcAft>
                <a:spcPct val="0"/>
              </a:spcAft>
            </a:pPr>
            <a:r>
              <a:rPr lang="en-US" sz="800" b="0">
                <a:solidFill>
                  <a:schemeClr val="tx1">
                    <a:lumMod val="50000"/>
                    <a:lumOff val="50000"/>
                  </a:schemeClr>
                </a:solidFill>
                <a:latin typeface="Arial" pitchFamily="34" charset="0"/>
              </a:rPr>
              <a:t>For </a:t>
            </a:r>
            <a:r>
              <a:rPr lang="en-US" sz="800" b="0" smtClean="0">
                <a:solidFill>
                  <a:schemeClr val="tx1">
                    <a:lumMod val="50000"/>
                    <a:lumOff val="50000"/>
                  </a:schemeClr>
                </a:solidFill>
                <a:latin typeface="Arial" pitchFamily="34" charset="0"/>
              </a:rPr>
              <a:t>internal </a:t>
            </a:r>
            <a:r>
              <a:rPr lang="en-US" sz="800" b="0">
                <a:solidFill>
                  <a:schemeClr val="tx1">
                    <a:lumMod val="50000"/>
                    <a:lumOff val="50000"/>
                  </a:schemeClr>
                </a:solidFill>
                <a:latin typeface="Arial" pitchFamily="34" charset="0"/>
                <a:cs typeface="Arial" pitchFamily="34" charset="0"/>
              </a:rPr>
              <a:t>MITRE</a:t>
            </a:r>
            <a:r>
              <a:rPr lang="en-US" sz="800" b="0">
                <a:solidFill>
                  <a:schemeClr val="tx1">
                    <a:lumMod val="50000"/>
                    <a:lumOff val="50000"/>
                  </a:schemeClr>
                </a:solidFill>
                <a:latin typeface="Arial" pitchFamily="34" charset="0"/>
              </a:rPr>
              <a:t> </a:t>
            </a:r>
            <a:r>
              <a:rPr lang="en-US" sz="800" b="0" smtClean="0">
                <a:solidFill>
                  <a:schemeClr val="tx1">
                    <a:lumMod val="50000"/>
                    <a:lumOff val="50000"/>
                  </a:schemeClr>
                </a:solidFill>
                <a:latin typeface="Arial" pitchFamily="34" charset="0"/>
              </a:rPr>
              <a:t>use</a:t>
            </a:r>
            <a:endParaRPr lang="en-US" sz="800" b="0" dirty="0">
              <a:solidFill>
                <a:schemeClr val="tx1">
                  <a:lumMod val="50000"/>
                  <a:lumOff val="50000"/>
                </a:schemeClr>
              </a:solidFill>
              <a:latin typeface="Arial" pitchFamily="34" charset="0"/>
            </a:endParaRPr>
          </a:p>
        </p:txBody>
      </p:sp>
      <p:sp>
        <p:nvSpPr>
          <p:cNvPr id="12" name="Rectangle 11"/>
          <p:cNvSpPr/>
          <p:nvPr userDrawn="1"/>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5" name="Straight Connector 14"/>
          <p:cNvCxnSpPr/>
          <p:nvPr userDrawn="1"/>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4" name="Rectangle 13"/>
          <p:cNvSpPr/>
          <p:nvPr userDrawn="1"/>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cxnSp>
        <p:nvCxnSpPr>
          <p:cNvPr id="16" name="Straight Connector 15"/>
          <p:cNvCxnSpPr/>
          <p:nvPr userDrawn="1"/>
        </p:nvCxnSpPr>
        <p:spPr bwMode="auto">
          <a:xfrm>
            <a:off x="823649" y="6534227"/>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00433" y="6250820"/>
            <a:ext cx="670505" cy="243820"/>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274638"/>
            <a:ext cx="8229600" cy="868362"/>
          </a:xfrm>
          <a:prstGeom prst="rect">
            <a:avLst/>
          </a:prstGeom>
        </p:spPr>
        <p:txBody>
          <a:bodyPr vert="horz" lIns="91440" tIns="45720" rIns="91440" bIns="45720" rtlCol="0" anchor="ctr" anchorCtr="0">
            <a:normAutofit/>
          </a:bodyPr>
          <a:lstStyle>
            <a:lvl1pPr>
              <a:lnSpc>
                <a:spcPts val="3200"/>
              </a:lnSpc>
              <a:defRPr lang="en-US"/>
            </a:lvl1pPr>
          </a:lstStyle>
          <a:p>
            <a:r>
              <a:rPr lang="x-none" smtClean="0"/>
              <a:t>Click to edit Master title style</a:t>
            </a:r>
            <a:endParaRPr lang="en-US"/>
          </a:p>
        </p:txBody>
      </p:sp>
      <p:sp>
        <p:nvSpPr>
          <p:cNvPr id="8" name="Text Placeholder 2"/>
          <p:cNvSpPr>
            <a:spLocks noGrp="1"/>
          </p:cNvSpPr>
          <p:nvPr>
            <p:ph idx="1"/>
          </p:nvPr>
        </p:nvSpPr>
        <p:spPr>
          <a:xfrm>
            <a:off x="609600" y="1447800"/>
            <a:ext cx="8229600" cy="4678363"/>
          </a:xfrm>
          <a:prstGeom prst="rect">
            <a:avLst/>
          </a:prstGeom>
        </p:spPr>
        <p:txBody>
          <a:bodyPr vert="horz" lIns="91440" tIns="45720" rIns="91440" bIns="45720" rtlCol="0">
            <a:normAutofit/>
          </a:bodyPr>
          <a:lstStyle>
            <a:lvl1pPr>
              <a:spcAft>
                <a:spcPts val="600"/>
              </a:spcAft>
              <a:defRPr lang="en-US" smtClean="0"/>
            </a:lvl1pPr>
            <a:lvl2pPr>
              <a:spcAft>
                <a:spcPts val="600"/>
              </a:spcAft>
              <a:defRPr lang="en-US" smtClean="0"/>
            </a:lvl2pPr>
            <a:lvl3pPr>
              <a:spcAft>
                <a:spcPts val="600"/>
              </a:spcAft>
              <a:defRPr lang="en-US" smtClean="0"/>
            </a:lvl3pPr>
            <a:lvl4pPr marL="1027113" indent="-280988">
              <a:buClr>
                <a:schemeClr val="tx2"/>
              </a:buClr>
              <a:defRPr lang="en-US" smtClean="0"/>
            </a:lvl4pPr>
            <a:lvl5pPr marL="1319213" indent="-228600">
              <a:buClr>
                <a:schemeClr val="tx2"/>
              </a:buClr>
              <a:buSzPct val="60000"/>
              <a:buFont typeface="Wingdings" pitchFamily="2" charset="2"/>
              <a:buChar char="q"/>
              <a:tabLst/>
              <a:defRPr lang="en-US" smtClean="0"/>
            </a:lvl5pPr>
            <a:lvl6pPr marL="1608138" indent="-228600">
              <a:buClr>
                <a:schemeClr val="tx2"/>
              </a:buClr>
              <a:buFont typeface="Helvetica LT Std" pitchFamily="34" charset="0"/>
              <a:buChar char="–"/>
              <a:tabLst/>
              <a:defRPr lang="en-US" smtClean="0"/>
            </a:lvl6pPr>
          </a:lstStyle>
          <a:p>
            <a:pPr lvl="0"/>
            <a:r>
              <a:rPr lang="x-none"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Alternate_Title_Slide">
    <p:spTree>
      <p:nvGrpSpPr>
        <p:cNvPr id="1" name=""/>
        <p:cNvGrpSpPr/>
        <p:nvPr/>
      </p:nvGrpSpPr>
      <p:grpSpPr>
        <a:xfrm>
          <a:off x="0" y="0"/>
          <a:ext cx="0" cy="0"/>
          <a:chOff x="0" y="0"/>
          <a:chExt cx="0" cy="0"/>
        </a:xfrm>
      </p:grpSpPr>
      <p:sp>
        <p:nvSpPr>
          <p:cNvPr id="17" name="Rectangle 16"/>
          <p:cNvSpPr/>
          <p:nvPr userDrawn="1"/>
        </p:nvSpPr>
        <p:spPr>
          <a:xfrm>
            <a:off x="824245" y="4025438"/>
            <a:ext cx="7946694" cy="1371600"/>
          </a:xfrm>
          <a:prstGeom prst="rect">
            <a:avLst/>
          </a:prstGeom>
          <a:noFill/>
          <a:ln w="6350">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9" name="Rectangle 28"/>
          <p:cNvSpPr/>
          <p:nvPr userDrawn="1"/>
        </p:nvSpPr>
        <p:spPr>
          <a:xfrm>
            <a:off x="744329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4" name="Rectangle 3"/>
          <p:cNvSpPr/>
          <p:nvPr userDrawn="1"/>
        </p:nvSpPr>
        <p:spPr>
          <a:xfrm>
            <a:off x="874246"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5" name="Rectangle 24"/>
          <p:cNvSpPr/>
          <p:nvPr userDrawn="1"/>
        </p:nvSpPr>
        <p:spPr>
          <a:xfrm>
            <a:off x="2188055"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6" name="Rectangle 25"/>
          <p:cNvSpPr/>
          <p:nvPr userDrawn="1"/>
        </p:nvSpPr>
        <p:spPr>
          <a:xfrm>
            <a:off x="3501864"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7" name="Rectangle 26"/>
          <p:cNvSpPr/>
          <p:nvPr userDrawn="1"/>
        </p:nvSpPr>
        <p:spPr>
          <a:xfrm>
            <a:off x="481567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8" name="Rectangle 27"/>
          <p:cNvSpPr/>
          <p:nvPr userDrawn="1"/>
        </p:nvSpPr>
        <p:spPr>
          <a:xfrm>
            <a:off x="6129482"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7" name="Text Box 34"/>
          <p:cNvSpPr txBox="1">
            <a:spLocks noChangeArrowheads="1"/>
          </p:cNvSpPr>
          <p:nvPr userDrawn="1"/>
        </p:nvSpPr>
        <p:spPr bwMode="auto">
          <a:xfrm>
            <a:off x="6283922" y="6541093"/>
            <a:ext cx="2581156" cy="215444"/>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800" b="0" smtClean="0">
                <a:solidFill>
                  <a:schemeClr val="tx1">
                    <a:lumMod val="50000"/>
                    <a:lumOff val="50000"/>
                  </a:schemeClr>
                </a:solidFill>
                <a:latin typeface="Arial" pitchFamily="34" charset="0"/>
              </a:rPr>
              <a:t>© 2013</a:t>
            </a:r>
            <a:r>
              <a:rPr lang="en-US" altLang="en-US" sz="800" b="0" baseline="0" smtClean="0">
                <a:solidFill>
                  <a:schemeClr val="tx1">
                    <a:lumMod val="50000"/>
                    <a:lumOff val="50000"/>
                  </a:schemeClr>
                </a:solidFill>
                <a:latin typeface="Arial" pitchFamily="34" charset="0"/>
              </a:rPr>
              <a:t> </a:t>
            </a:r>
            <a:r>
              <a:rPr lang="en-US" altLang="en-US" sz="800" b="0" smtClean="0">
                <a:solidFill>
                  <a:schemeClr val="tx1">
                    <a:lumMod val="50000"/>
                    <a:lumOff val="50000"/>
                  </a:schemeClr>
                </a:solidFill>
                <a:latin typeface="Arial" pitchFamily="34" charset="0"/>
              </a:rPr>
              <a:t>The </a:t>
            </a:r>
            <a:r>
              <a:rPr lang="en-US" altLang="en-US" sz="800" b="0" dirty="0" smtClean="0">
                <a:solidFill>
                  <a:schemeClr val="tx1">
                    <a:lumMod val="50000"/>
                    <a:lumOff val="50000"/>
                  </a:schemeClr>
                </a:solidFill>
                <a:latin typeface="Arial" pitchFamily="34" charset="0"/>
              </a:rPr>
              <a:t>MITRE Corporation. All </a:t>
            </a:r>
            <a:r>
              <a:rPr lang="en-US" altLang="en-US" sz="800" b="0" smtClean="0">
                <a:solidFill>
                  <a:schemeClr val="tx1">
                    <a:lumMod val="50000"/>
                    <a:lumOff val="50000"/>
                  </a:schemeClr>
                </a:solidFill>
                <a:latin typeface="Arial" pitchFamily="34" charset="0"/>
              </a:rPr>
              <a:t>rights reserved</a:t>
            </a:r>
            <a:r>
              <a:rPr lang="en-US" altLang="en-US" sz="800" b="0" dirty="0" smtClean="0">
                <a:solidFill>
                  <a:schemeClr val="tx1">
                    <a:lumMod val="50000"/>
                    <a:lumOff val="50000"/>
                  </a:schemeClr>
                </a:solidFill>
                <a:latin typeface="Arial" pitchFamily="34" charset="0"/>
              </a:rPr>
              <a:t>.</a:t>
            </a:r>
            <a:endParaRPr lang="en-US" altLang="en-US" sz="800" b="0" dirty="0">
              <a:solidFill>
                <a:schemeClr val="tx1">
                  <a:lumMod val="50000"/>
                  <a:lumOff val="50000"/>
                </a:schemeClr>
              </a:solidFill>
              <a:latin typeface="Arial" pitchFamily="34" charset="0"/>
            </a:endParaRPr>
          </a:p>
        </p:txBody>
      </p:sp>
      <p:sp>
        <p:nvSpPr>
          <p:cNvPr id="8" name="Rectangle 4"/>
          <p:cNvSpPr>
            <a:spLocks noGrp="1" noChangeArrowheads="1"/>
          </p:cNvSpPr>
          <p:nvPr>
            <p:ph type="subTitle" idx="1" hasCustomPrompt="1"/>
          </p:nvPr>
        </p:nvSpPr>
        <p:spPr>
          <a:xfrm>
            <a:off x="783116" y="2568939"/>
            <a:ext cx="4602163" cy="389922"/>
          </a:xfrm>
        </p:spPr>
        <p:txBody>
          <a:bodyPr/>
          <a:lstStyle>
            <a:lvl1pPr marL="0" indent="0">
              <a:buFont typeface="Wingdings" pitchFamily="2" charset="2"/>
              <a:buNone/>
              <a:defRPr b="1" spc="0" baseline="0">
                <a:solidFill>
                  <a:schemeClr val="tx2"/>
                </a:solidFill>
                <a:latin typeface="Arial" pitchFamily="34" charset="0"/>
                <a:cs typeface="Calibri" pitchFamily="34" charset="0"/>
              </a:defRPr>
            </a:lvl1pPr>
          </a:lstStyle>
          <a:p>
            <a:r>
              <a:rPr lang="en-US" altLang="en-US" dirty="0" smtClean="0"/>
              <a:t>Author</a:t>
            </a:r>
            <a:endParaRPr lang="en-US" altLang="en-US" dirty="0"/>
          </a:p>
        </p:txBody>
      </p:sp>
      <p:sp>
        <p:nvSpPr>
          <p:cNvPr id="9" name="Rectangle 9"/>
          <p:cNvSpPr>
            <a:spLocks noGrp="1" noChangeArrowheads="1"/>
          </p:cNvSpPr>
          <p:nvPr>
            <p:ph type="ctrTitle" sz="quarter" hasCustomPrompt="1"/>
          </p:nvPr>
        </p:nvSpPr>
        <p:spPr>
          <a:xfrm>
            <a:off x="757146" y="368932"/>
            <a:ext cx="7246620" cy="1981200"/>
          </a:xfrm>
        </p:spPr>
        <p:txBody>
          <a:bodyPr anchor="b" anchorCtr="0">
            <a:noAutofit/>
          </a:bodyPr>
          <a:lstStyle>
            <a:lvl1pPr algn="l">
              <a:lnSpc>
                <a:spcPts val="4400"/>
              </a:lnSpc>
              <a:defRPr sz="4000" b="1">
                <a:solidFill>
                  <a:schemeClr val="tx2"/>
                </a:solidFill>
                <a:latin typeface="Arial" pitchFamily="34" charset="0"/>
                <a:cs typeface="Times New Roman" pitchFamily="18" charset="0"/>
              </a:defRPr>
            </a:lvl1pPr>
          </a:lstStyle>
          <a:p>
            <a:r>
              <a:rPr lang="en-US" dirty="0" smtClean="0"/>
              <a:t>Title here</a:t>
            </a:r>
            <a:endParaRPr lang="en-US" dirty="0"/>
          </a:p>
        </p:txBody>
      </p:sp>
      <p:sp>
        <p:nvSpPr>
          <p:cNvPr id="10" name="Text Box 27"/>
          <p:cNvSpPr txBox="1">
            <a:spLocks noChangeArrowheads="1"/>
          </p:cNvSpPr>
          <p:nvPr userDrawn="1"/>
        </p:nvSpPr>
        <p:spPr bwMode="auto">
          <a:xfrm>
            <a:off x="740520" y="6541093"/>
            <a:ext cx="1981200" cy="240707"/>
          </a:xfrm>
          <a:prstGeom prst="rect">
            <a:avLst/>
          </a:prstGeom>
          <a:noFill/>
          <a:ln w="9525">
            <a:noFill/>
            <a:miter lim="800000"/>
            <a:headEnd/>
            <a:tailEnd/>
          </a:ln>
          <a:effectLst/>
        </p:spPr>
        <p:txBody>
          <a:bodyPr>
            <a:spAutoFit/>
          </a:bodyPr>
          <a:lstStyle/>
          <a:p>
            <a:pPr algn="l" defTabSz="914400">
              <a:lnSpc>
                <a:spcPts val="1300"/>
              </a:lnSpc>
              <a:spcAft>
                <a:spcPct val="0"/>
              </a:spcAft>
            </a:pPr>
            <a:r>
              <a:rPr lang="en-US" sz="800" b="0">
                <a:solidFill>
                  <a:schemeClr val="tx1">
                    <a:lumMod val="50000"/>
                    <a:lumOff val="50000"/>
                  </a:schemeClr>
                </a:solidFill>
                <a:latin typeface="Arial" pitchFamily="34" charset="0"/>
              </a:rPr>
              <a:t>For </a:t>
            </a:r>
            <a:r>
              <a:rPr lang="en-US" sz="800" b="0" smtClean="0">
                <a:solidFill>
                  <a:schemeClr val="tx1">
                    <a:lumMod val="50000"/>
                    <a:lumOff val="50000"/>
                  </a:schemeClr>
                </a:solidFill>
                <a:latin typeface="Arial" pitchFamily="34" charset="0"/>
              </a:rPr>
              <a:t>internal </a:t>
            </a:r>
            <a:r>
              <a:rPr lang="en-US" sz="800" b="0">
                <a:solidFill>
                  <a:schemeClr val="tx1">
                    <a:lumMod val="50000"/>
                    <a:lumOff val="50000"/>
                  </a:schemeClr>
                </a:solidFill>
                <a:latin typeface="Arial" pitchFamily="34" charset="0"/>
              </a:rPr>
              <a:t>MITRE </a:t>
            </a:r>
            <a:r>
              <a:rPr lang="en-US" sz="800" b="0" smtClean="0">
                <a:solidFill>
                  <a:schemeClr val="tx1">
                    <a:lumMod val="50000"/>
                    <a:lumOff val="50000"/>
                  </a:schemeClr>
                </a:solidFill>
                <a:latin typeface="Arial" pitchFamily="34" charset="0"/>
              </a:rPr>
              <a:t>use</a:t>
            </a:r>
            <a:endParaRPr lang="en-US" sz="800" b="0" dirty="0">
              <a:solidFill>
                <a:schemeClr val="tx1">
                  <a:lumMod val="50000"/>
                  <a:lumOff val="50000"/>
                </a:schemeClr>
              </a:solidFill>
              <a:latin typeface="Arial" pitchFamily="34" charset="0"/>
            </a:endParaRPr>
          </a:p>
        </p:txBody>
      </p:sp>
      <p:sp>
        <p:nvSpPr>
          <p:cNvPr id="12" name="Rectangle 11"/>
          <p:cNvSpPr/>
          <p:nvPr userDrawn="1"/>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5" name="Straight Connector 14"/>
          <p:cNvCxnSpPr/>
          <p:nvPr userDrawn="1"/>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4" name="Rectangle 13"/>
          <p:cNvSpPr/>
          <p:nvPr userDrawn="1"/>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cxnSp>
        <p:nvCxnSpPr>
          <p:cNvPr id="16" name="Straight Connector 15"/>
          <p:cNvCxnSpPr/>
          <p:nvPr userDrawn="1"/>
        </p:nvCxnSpPr>
        <p:spPr bwMode="auto">
          <a:xfrm>
            <a:off x="823649" y="6534227"/>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00433" y="6250820"/>
            <a:ext cx="670505" cy="243820"/>
          </a:xfrm>
          <a:prstGeom prst="rect">
            <a:avLst/>
          </a:prstGeom>
        </p:spPr>
      </p:pic>
      <p:sp>
        <p:nvSpPr>
          <p:cNvPr id="13" name="TextBox 12"/>
          <p:cNvSpPr txBox="1"/>
          <p:nvPr userDrawn="1"/>
        </p:nvSpPr>
        <p:spPr>
          <a:xfrm>
            <a:off x="740520" y="106913"/>
            <a:ext cx="8030418" cy="184666"/>
          </a:xfrm>
          <a:prstGeom prst="rect">
            <a:avLst/>
          </a:prstGeom>
          <a:noFill/>
        </p:spPr>
        <p:txBody>
          <a:bodyPr wrap="square" lIns="91440" tIns="0" rIns="0" bIns="0" rtlCol="0">
            <a:spAutoFit/>
          </a:bodyPr>
          <a:lstStyle/>
          <a:p>
            <a:pPr algn="r">
              <a:spcAft>
                <a:spcPts val="600"/>
              </a:spcAft>
            </a:pPr>
            <a:r>
              <a:rPr lang="en-US" sz="1200" i="0" smtClean="0">
                <a:solidFill>
                  <a:schemeClr val="tx2"/>
                </a:solidFill>
                <a:latin typeface="Arial" pitchFamily="34" charset="0"/>
                <a:ea typeface="Verdana" pitchFamily="34" charset="0"/>
                <a:cs typeface="Verdana" pitchFamily="34" charset="0"/>
              </a:rPr>
              <a:t>Center or Organization Name Here</a:t>
            </a:r>
            <a:endParaRPr lang="en-US" sz="1200" i="0">
              <a:solidFill>
                <a:schemeClr val="tx2"/>
              </a:solidFill>
              <a:latin typeface="Arial" pitchFamily="34" charset="0"/>
              <a:ea typeface="Verdana" pitchFamily="34" charset="0"/>
              <a:cs typeface="Verdana" pitchFamily="34" charset="0"/>
            </a:endParaRPr>
          </a:p>
        </p:txBody>
      </p:sp>
      <p:sp>
        <p:nvSpPr>
          <p:cNvPr id="5" name="TextBox 4"/>
          <p:cNvSpPr txBox="1"/>
          <p:nvPr userDrawn="1"/>
        </p:nvSpPr>
        <p:spPr>
          <a:xfrm>
            <a:off x="1062045"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5" name="TextBox 34"/>
          <p:cNvSpPr txBox="1"/>
          <p:nvPr userDrawn="1"/>
        </p:nvSpPr>
        <p:spPr>
          <a:xfrm>
            <a:off x="2372959"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6" name="TextBox 35"/>
          <p:cNvSpPr txBox="1"/>
          <p:nvPr userDrawn="1"/>
        </p:nvSpPr>
        <p:spPr>
          <a:xfrm>
            <a:off x="3683873"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7" name="TextBox 36"/>
          <p:cNvSpPr txBox="1"/>
          <p:nvPr userDrawn="1"/>
        </p:nvSpPr>
        <p:spPr>
          <a:xfrm>
            <a:off x="4994787"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8" name="TextBox 37"/>
          <p:cNvSpPr txBox="1"/>
          <p:nvPr userDrawn="1"/>
        </p:nvSpPr>
        <p:spPr>
          <a:xfrm>
            <a:off x="6305701"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39" name="TextBox 38"/>
          <p:cNvSpPr txBox="1"/>
          <p:nvPr userDrawn="1"/>
        </p:nvSpPr>
        <p:spPr>
          <a:xfrm>
            <a:off x="7616615"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Tree>
    <p:extLst>
      <p:ext uri="{BB962C8B-B14F-4D97-AF65-F5344CB8AC3E}">
        <p14:creationId xmlns:p14="http://schemas.microsoft.com/office/powerpoint/2010/main" val="1314947211"/>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Section Header Layout">
    <p:spTree>
      <p:nvGrpSpPr>
        <p:cNvPr id="1" name=""/>
        <p:cNvGrpSpPr/>
        <p:nvPr/>
      </p:nvGrpSpPr>
      <p:grpSpPr>
        <a:xfrm>
          <a:off x="0" y="0"/>
          <a:ext cx="0" cy="0"/>
          <a:chOff x="0" y="0"/>
          <a:chExt cx="0" cy="0"/>
        </a:xfrm>
      </p:grpSpPr>
      <p:cxnSp>
        <p:nvCxnSpPr>
          <p:cNvPr id="10" name="Straight Connector 9"/>
          <p:cNvCxnSpPr/>
          <p:nvPr userDrawn="1"/>
        </p:nvCxnSpPr>
        <p:spPr bwMode="auto">
          <a:xfrm>
            <a:off x="838200" y="3276600"/>
            <a:ext cx="77800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5" name="Text Box 34"/>
          <p:cNvSpPr txBox="1">
            <a:spLocks noChangeArrowheads="1"/>
          </p:cNvSpPr>
          <p:nvPr userDrawn="1"/>
        </p:nvSpPr>
        <p:spPr bwMode="auto">
          <a:xfrm>
            <a:off x="6288502" y="6590252"/>
            <a:ext cx="2550698" cy="215444"/>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800" b="0" smtClean="0">
                <a:solidFill>
                  <a:schemeClr val="tx1">
                    <a:lumMod val="50000"/>
                    <a:lumOff val="50000"/>
                  </a:schemeClr>
                </a:solidFill>
                <a:latin typeface="+mn-lt"/>
              </a:rPr>
              <a:t>© 2013</a:t>
            </a:r>
            <a:r>
              <a:rPr lang="en-US" altLang="en-US" sz="800" b="0" baseline="0" smtClean="0">
                <a:solidFill>
                  <a:schemeClr val="tx1">
                    <a:lumMod val="50000"/>
                    <a:lumOff val="50000"/>
                  </a:schemeClr>
                </a:solidFill>
                <a:latin typeface="+mn-lt"/>
              </a:rPr>
              <a:t> </a:t>
            </a:r>
            <a:r>
              <a:rPr lang="en-US" altLang="en-US" sz="800" b="0" dirty="0" smtClean="0">
                <a:solidFill>
                  <a:schemeClr val="tx1">
                    <a:lumMod val="50000"/>
                    <a:lumOff val="50000"/>
                  </a:schemeClr>
                </a:solidFill>
                <a:latin typeface="+mn-lt"/>
              </a:rPr>
              <a:t>The MITRE Corporation. All </a:t>
            </a:r>
            <a:r>
              <a:rPr lang="en-US" altLang="en-US" sz="800" b="0" smtClean="0">
                <a:solidFill>
                  <a:schemeClr val="tx1">
                    <a:lumMod val="50000"/>
                    <a:lumOff val="50000"/>
                  </a:schemeClr>
                </a:solidFill>
                <a:latin typeface="+mn-lt"/>
              </a:rPr>
              <a:t>rights reserved</a:t>
            </a:r>
            <a:r>
              <a:rPr lang="en-US" altLang="en-US" sz="800" b="0" dirty="0" smtClean="0">
                <a:solidFill>
                  <a:schemeClr val="tx1">
                    <a:lumMod val="50000"/>
                    <a:lumOff val="50000"/>
                  </a:schemeClr>
                </a:solidFill>
                <a:latin typeface="+mn-lt"/>
              </a:rPr>
              <a:t>.</a:t>
            </a:r>
            <a:endParaRPr lang="en-US" altLang="en-US" sz="800" b="0" dirty="0">
              <a:solidFill>
                <a:schemeClr val="tx1">
                  <a:lumMod val="50000"/>
                  <a:lumOff val="50000"/>
                </a:schemeClr>
              </a:solidFill>
              <a:latin typeface="+mn-lt"/>
            </a:endParaRPr>
          </a:p>
        </p:txBody>
      </p:sp>
      <p:sp>
        <p:nvSpPr>
          <p:cNvPr id="16" name="Text Box 27"/>
          <p:cNvSpPr txBox="1">
            <a:spLocks noChangeArrowheads="1"/>
          </p:cNvSpPr>
          <p:nvPr userDrawn="1"/>
        </p:nvSpPr>
        <p:spPr bwMode="auto">
          <a:xfrm>
            <a:off x="740520" y="6564989"/>
            <a:ext cx="1981200" cy="259045"/>
          </a:xfrm>
          <a:prstGeom prst="rect">
            <a:avLst/>
          </a:prstGeom>
          <a:noFill/>
          <a:ln w="9525">
            <a:noFill/>
            <a:miter lim="800000"/>
            <a:headEnd/>
            <a:tailEnd/>
          </a:ln>
          <a:effectLst/>
        </p:spPr>
        <p:txBody>
          <a:bodyPr>
            <a:spAutoFit/>
          </a:bodyPr>
          <a:lstStyle/>
          <a:p>
            <a:pPr algn="l" defTabSz="914400">
              <a:lnSpc>
                <a:spcPts val="1300"/>
              </a:lnSpc>
              <a:spcAft>
                <a:spcPct val="0"/>
              </a:spcAft>
            </a:pPr>
            <a:r>
              <a:rPr lang="en-US" sz="800" b="0">
                <a:solidFill>
                  <a:schemeClr val="tx1">
                    <a:lumMod val="50000"/>
                    <a:lumOff val="50000"/>
                  </a:schemeClr>
                </a:solidFill>
                <a:latin typeface="+mn-lt"/>
              </a:rPr>
              <a:t>For </a:t>
            </a:r>
            <a:r>
              <a:rPr lang="en-US" sz="800" b="0" smtClean="0">
                <a:solidFill>
                  <a:schemeClr val="tx1">
                    <a:lumMod val="50000"/>
                    <a:lumOff val="50000"/>
                  </a:schemeClr>
                </a:solidFill>
                <a:latin typeface="+mn-lt"/>
              </a:rPr>
              <a:t>internal </a:t>
            </a:r>
            <a:r>
              <a:rPr lang="en-US" sz="800" b="0">
                <a:solidFill>
                  <a:schemeClr val="tx1">
                    <a:lumMod val="50000"/>
                    <a:lumOff val="50000"/>
                  </a:schemeClr>
                </a:solidFill>
                <a:latin typeface="+mn-lt"/>
              </a:rPr>
              <a:t>MITRE </a:t>
            </a:r>
            <a:r>
              <a:rPr lang="en-US" sz="800" b="0" smtClean="0">
                <a:solidFill>
                  <a:schemeClr val="tx1">
                    <a:lumMod val="50000"/>
                    <a:lumOff val="50000"/>
                  </a:schemeClr>
                </a:solidFill>
                <a:latin typeface="+mn-lt"/>
              </a:rPr>
              <a:t>use</a:t>
            </a:r>
            <a:endParaRPr lang="en-US" sz="800" b="0" dirty="0">
              <a:solidFill>
                <a:schemeClr val="tx1">
                  <a:lumMod val="50000"/>
                  <a:lumOff val="50000"/>
                </a:schemeClr>
              </a:solidFill>
              <a:latin typeface="+mn-lt"/>
            </a:endParaRPr>
          </a:p>
        </p:txBody>
      </p:sp>
      <p:sp>
        <p:nvSpPr>
          <p:cNvPr id="17" name="Rectangle 16"/>
          <p:cNvSpPr/>
          <p:nvPr userDrawn="1"/>
        </p:nvSpPr>
        <p:spPr bwMode="auto">
          <a:xfrm>
            <a:off x="0" y="0"/>
            <a:ext cx="407324" cy="31242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8" name="Rectangle 17"/>
          <p:cNvSpPr/>
          <p:nvPr userDrawn="1"/>
        </p:nvSpPr>
        <p:spPr bwMode="auto">
          <a:xfrm>
            <a:off x="0" y="3352800"/>
            <a:ext cx="407324" cy="35052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cxnSp>
        <p:nvCxnSpPr>
          <p:cNvPr id="12" name="Straight Connector 11"/>
          <p:cNvCxnSpPr/>
          <p:nvPr userDrawn="1"/>
        </p:nvCxnSpPr>
        <p:spPr bwMode="auto">
          <a:xfrm>
            <a:off x="823649" y="6534227"/>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3649" y="6250820"/>
            <a:ext cx="670505" cy="243820"/>
          </a:xfrm>
          <a:prstGeom prst="rect">
            <a:avLst/>
          </a:prstGeom>
        </p:spPr>
      </p:pic>
      <p:sp>
        <p:nvSpPr>
          <p:cNvPr id="13" name="Rectangle 4"/>
          <p:cNvSpPr>
            <a:spLocks noGrp="1" noChangeArrowheads="1"/>
          </p:cNvSpPr>
          <p:nvPr>
            <p:ph type="subTitle" idx="1" hasCustomPrompt="1"/>
          </p:nvPr>
        </p:nvSpPr>
        <p:spPr>
          <a:xfrm>
            <a:off x="823649" y="3463137"/>
            <a:ext cx="4602163" cy="389922"/>
          </a:xfrm>
        </p:spPr>
        <p:txBody>
          <a:bodyPr/>
          <a:lstStyle>
            <a:lvl1pPr marL="0" indent="0">
              <a:buFont typeface="Wingdings" pitchFamily="2" charset="2"/>
              <a:buNone/>
              <a:defRPr b="1" spc="300" baseline="0">
                <a:solidFill>
                  <a:schemeClr val="tx2"/>
                </a:solidFill>
                <a:latin typeface="Arial" pitchFamily="34" charset="0"/>
                <a:cs typeface="Calibri" pitchFamily="34" charset="0"/>
              </a:defRPr>
            </a:lvl1pPr>
          </a:lstStyle>
          <a:p>
            <a:r>
              <a:rPr lang="en-US" altLang="en-US" smtClean="0"/>
              <a:t>Subtitle</a:t>
            </a:r>
            <a:endParaRPr lang="en-US" altLang="en-US" dirty="0"/>
          </a:p>
        </p:txBody>
      </p:sp>
      <p:sp>
        <p:nvSpPr>
          <p:cNvPr id="21" name="Rectangle 9"/>
          <p:cNvSpPr>
            <a:spLocks noGrp="1" noChangeArrowheads="1"/>
          </p:cNvSpPr>
          <p:nvPr>
            <p:ph type="ctrTitle" sz="quarter" hasCustomPrompt="1"/>
          </p:nvPr>
        </p:nvSpPr>
        <p:spPr>
          <a:xfrm>
            <a:off x="762000" y="1041287"/>
            <a:ext cx="7246620" cy="1981200"/>
          </a:xfrm>
        </p:spPr>
        <p:txBody>
          <a:bodyPr anchor="b" anchorCtr="0">
            <a:noAutofit/>
          </a:bodyPr>
          <a:lstStyle>
            <a:lvl1pPr algn="l">
              <a:lnSpc>
                <a:spcPts val="4400"/>
              </a:lnSpc>
              <a:defRPr sz="4000" b="1">
                <a:solidFill>
                  <a:schemeClr val="tx2"/>
                </a:solidFill>
                <a:latin typeface="Arial" pitchFamily="34" charset="0"/>
                <a:cs typeface="Times New Roman" pitchFamily="18" charset="0"/>
              </a:defRPr>
            </a:lvl1pPr>
          </a:lstStyle>
          <a:p>
            <a:r>
              <a:rPr lang="en-US" smtClean="0"/>
              <a:t>Section Title</a:t>
            </a:r>
            <a:endParaRPr lang="en-US" dirty="0"/>
          </a:p>
        </p:txBody>
      </p:sp>
      <p:sp>
        <p:nvSpPr>
          <p:cNvPr id="20" name="TextBox 19"/>
          <p:cNvSpPr txBox="1"/>
          <p:nvPr userDrawn="1"/>
        </p:nvSpPr>
        <p:spPr>
          <a:xfrm>
            <a:off x="7324431" y="64168"/>
            <a:ext cx="1604210" cy="246221"/>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600"/>
              </a:spcAft>
              <a:buClrTx/>
              <a:buSzTx/>
              <a:buFontTx/>
              <a:buNone/>
              <a:tabLst/>
              <a:defRPr/>
            </a:pPr>
            <a:r>
              <a:rPr lang="en-US" sz="1000" smtClean="0">
                <a:solidFill>
                  <a:srgbClr val="C1CD23"/>
                </a:solidFill>
                <a:latin typeface="Arial" pitchFamily="34" charset="0"/>
              </a:rPr>
              <a:t>|</a:t>
            </a:r>
            <a:r>
              <a:rPr lang="en-US" sz="1000" smtClean="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400" rtl="0" eaLnBrk="1" fontAlgn="auto" latinLnBrk="0" hangingPunct="1">
                <a:lnSpc>
                  <a:spcPct val="100000"/>
                </a:lnSpc>
                <a:spcBef>
                  <a:spcPts val="0"/>
                </a:spcBef>
                <a:spcAft>
                  <a:spcPts val="600"/>
                </a:spcAft>
                <a:buClrTx/>
                <a:buSzTx/>
                <a:buFontTx/>
                <a:buNone/>
                <a:tabLst/>
                <a:defRPr/>
              </a:pPr>
              <a:t>‹#›</a:t>
            </a:fld>
            <a:r>
              <a:rPr lang="en-US" sz="1000" smtClean="0">
                <a:latin typeface="Arial" pitchFamily="34" charset="0"/>
              </a:rPr>
              <a:t> </a:t>
            </a:r>
            <a:r>
              <a:rPr lang="en-US" sz="1000" smtClean="0">
                <a:solidFill>
                  <a:srgbClr val="C1CD23"/>
                </a:solidFill>
                <a:latin typeface="Arial" pitchFamily="34" charset="0"/>
              </a:rPr>
              <a:t>|</a:t>
            </a:r>
            <a:r>
              <a:rPr lang="en-US" sz="1000" smtClean="0">
                <a:ea typeface="Verdana" pitchFamily="34" charset="0"/>
                <a:cs typeface="Verdana" pitchFamily="34" charset="0"/>
              </a:rPr>
              <a:t> </a:t>
            </a:r>
            <a:endParaRPr lang="en-US" sz="1000">
              <a:ea typeface="Verdana" pitchFamily="34" charset="0"/>
              <a:cs typeface="Verdana" pitchFamily="34" charset="0"/>
            </a:endParaRPr>
          </a:p>
        </p:txBody>
      </p:sp>
    </p:spTree>
    <p:extLst>
      <p:ext uri="{BB962C8B-B14F-4D97-AF65-F5344CB8AC3E}">
        <p14:creationId xmlns:p14="http://schemas.microsoft.com/office/powerpoint/2010/main" val="995634160"/>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274638"/>
            <a:ext cx="6996545" cy="868362"/>
          </a:xfrm>
          <a:prstGeom prst="rect">
            <a:avLst/>
          </a:prstGeom>
        </p:spPr>
        <p:txBody>
          <a:bodyPr vert="horz" lIns="91440" tIns="45720" rIns="91440" bIns="45720" rtlCol="0" anchor="ctr" anchorCtr="0">
            <a:normAutofit/>
          </a:bodyPr>
          <a:lstStyle>
            <a:lvl1pPr>
              <a:lnSpc>
                <a:spcPts val="3200"/>
              </a:lnSpc>
              <a:defRPr>
                <a:solidFill>
                  <a:schemeClr val="tx2"/>
                </a:solidFill>
                <a:latin typeface="Helvetica LT Std" pitchFamily="34" charset="0"/>
                <a:ea typeface="Verdana" pitchFamily="34" charset="0"/>
                <a:cs typeface="Verdana" pitchFamily="34" charset="0"/>
              </a:defRPr>
            </a:lvl1pPr>
          </a:lstStyle>
          <a:p>
            <a:r>
              <a:rPr lang="x-none" smtClean="0"/>
              <a:t>Click to edit Master title style</a:t>
            </a:r>
            <a:endParaRPr lang="en-US"/>
          </a:p>
        </p:txBody>
      </p:sp>
      <p:sp>
        <p:nvSpPr>
          <p:cNvPr id="8" name="Text Placeholder 2"/>
          <p:cNvSpPr>
            <a:spLocks noGrp="1"/>
          </p:cNvSpPr>
          <p:nvPr>
            <p:ph idx="1"/>
          </p:nvPr>
        </p:nvSpPr>
        <p:spPr>
          <a:xfrm>
            <a:off x="609600" y="1447800"/>
            <a:ext cx="8229600" cy="4678363"/>
          </a:xfrm>
          <a:prstGeom prst="rect">
            <a:avLst/>
          </a:prstGeom>
        </p:spPr>
        <p:txBody>
          <a:bodyPr vert="horz" lIns="91440" tIns="45720" rIns="91440" bIns="45720" rtlCol="0">
            <a:normAutofit/>
          </a:bodyPr>
          <a:lstStyle>
            <a:lvl1pPr>
              <a:spcAft>
                <a:spcPts val="600"/>
              </a:spcAft>
              <a:defRPr sz="2000">
                <a:solidFill>
                  <a:schemeClr val="tx1"/>
                </a:solidFill>
                <a:latin typeface="Helvetica LT Std" pitchFamily="34" charset="0"/>
                <a:ea typeface="Verdana" pitchFamily="34" charset="0"/>
                <a:cs typeface="Verdana" pitchFamily="34" charset="0"/>
              </a:defRPr>
            </a:lvl1pPr>
            <a:lvl2pPr>
              <a:spcAft>
                <a:spcPts val="600"/>
              </a:spcAft>
              <a:defRPr sz="2000">
                <a:solidFill>
                  <a:schemeClr val="tx1"/>
                </a:solidFill>
                <a:latin typeface="Helvetica LT Std" pitchFamily="34" charset="0"/>
                <a:ea typeface="Verdana" pitchFamily="34" charset="0"/>
                <a:cs typeface="Verdana" pitchFamily="34" charset="0"/>
              </a:defRPr>
            </a:lvl2pPr>
            <a:lvl3pPr>
              <a:spcAft>
                <a:spcPts val="600"/>
              </a:spcAft>
              <a:defRPr sz="1800">
                <a:solidFill>
                  <a:schemeClr val="tx1"/>
                </a:solidFill>
                <a:latin typeface="Helvetica LT Std" pitchFamily="34" charset="0"/>
                <a:ea typeface="Verdana" pitchFamily="34" charset="0"/>
                <a:cs typeface="Verdana" pitchFamily="34" charset="0"/>
              </a:defRPr>
            </a:lvl3pPr>
          </a:lstStyle>
          <a:p>
            <a:pPr lvl="0"/>
            <a:r>
              <a:rPr lang="x-none" smtClean="0"/>
              <a:t>Click to edit Master text styles</a:t>
            </a:r>
          </a:p>
          <a:p>
            <a:pPr lvl="1"/>
            <a:r>
              <a:rPr lang="x-none" smtClean="0"/>
              <a:t>Second level</a:t>
            </a:r>
          </a:p>
          <a:p>
            <a:pPr lvl="2"/>
            <a:r>
              <a:rPr lang="x-none" smtClean="0"/>
              <a:t>Third level</a:t>
            </a:r>
          </a:p>
        </p:txBody>
      </p:sp>
      <p:sp>
        <p:nvSpPr>
          <p:cNvPr id="10"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lternate_Title_Slide">
    <p:spTree>
      <p:nvGrpSpPr>
        <p:cNvPr id="1" name=""/>
        <p:cNvGrpSpPr/>
        <p:nvPr/>
      </p:nvGrpSpPr>
      <p:grpSpPr>
        <a:xfrm>
          <a:off x="0" y="0"/>
          <a:ext cx="0" cy="0"/>
          <a:chOff x="0" y="0"/>
          <a:chExt cx="0" cy="0"/>
        </a:xfrm>
      </p:grpSpPr>
      <p:sp>
        <p:nvSpPr>
          <p:cNvPr id="17" name="Rectangle 16"/>
          <p:cNvSpPr/>
          <p:nvPr/>
        </p:nvSpPr>
        <p:spPr>
          <a:xfrm>
            <a:off x="824245" y="4025438"/>
            <a:ext cx="7946694" cy="1371600"/>
          </a:xfrm>
          <a:prstGeom prst="rect">
            <a:avLst/>
          </a:prstGeom>
          <a:noFill/>
          <a:ln w="6350">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44329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874246"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188055"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501864"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481567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129482"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4"/>
          <p:cNvSpPr>
            <a:spLocks noGrp="1" noChangeArrowheads="1"/>
          </p:cNvSpPr>
          <p:nvPr>
            <p:ph type="subTitle" idx="1" hasCustomPrompt="1"/>
          </p:nvPr>
        </p:nvSpPr>
        <p:spPr>
          <a:xfrm>
            <a:off x="783116" y="2568939"/>
            <a:ext cx="4602163" cy="389922"/>
          </a:xfrm>
        </p:spPr>
        <p:txBody>
          <a:bodyPr/>
          <a:lstStyle>
            <a:lvl1pPr marL="0" indent="0">
              <a:buFont typeface="Wingdings" pitchFamily="2" charset="2"/>
              <a:buNone/>
              <a:defRPr b="1" spc="0" baseline="0">
                <a:solidFill>
                  <a:schemeClr val="tx2"/>
                </a:solidFill>
                <a:latin typeface="Helvetica LT Std" pitchFamily="34" charset="0"/>
                <a:cs typeface="Calibri" pitchFamily="34" charset="0"/>
              </a:defRPr>
            </a:lvl1pPr>
          </a:lstStyle>
          <a:p>
            <a:r>
              <a:rPr lang="en-US" altLang="en-US" dirty="0" smtClean="0"/>
              <a:t>Author</a:t>
            </a:r>
            <a:endParaRPr lang="en-US" altLang="en-US" dirty="0"/>
          </a:p>
        </p:txBody>
      </p:sp>
      <p:sp>
        <p:nvSpPr>
          <p:cNvPr id="9" name="Rectangle 9"/>
          <p:cNvSpPr>
            <a:spLocks noGrp="1" noChangeArrowheads="1"/>
          </p:cNvSpPr>
          <p:nvPr>
            <p:ph type="ctrTitle" sz="quarter" hasCustomPrompt="1"/>
          </p:nvPr>
        </p:nvSpPr>
        <p:spPr>
          <a:xfrm>
            <a:off x="757146" y="368932"/>
            <a:ext cx="7246620" cy="1981200"/>
          </a:xfrm>
        </p:spPr>
        <p:txBody>
          <a:bodyPr anchor="b" anchorCtr="0">
            <a:normAutofit/>
          </a:bodyPr>
          <a:lstStyle>
            <a:lvl1pPr algn="l">
              <a:lnSpc>
                <a:spcPts val="4400"/>
              </a:lnSpc>
              <a:defRPr sz="4000" b="1">
                <a:solidFill>
                  <a:schemeClr val="tx2"/>
                </a:solidFill>
                <a:latin typeface="Helvetica LT Std" pitchFamily="34" charset="0"/>
                <a:cs typeface="Times New Roman" pitchFamily="18" charset="0"/>
              </a:defRPr>
            </a:lvl1pPr>
          </a:lstStyle>
          <a:p>
            <a:r>
              <a:rPr lang="en-US" dirty="0" smtClean="0"/>
              <a:t>Title here</a:t>
            </a:r>
            <a:endParaRPr lang="en-US" dirty="0"/>
          </a:p>
        </p:txBody>
      </p:sp>
      <p:sp>
        <p:nvSpPr>
          <p:cNvPr id="12" name="Rectangle 11"/>
          <p:cNvSpPr/>
          <p:nvPr/>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5" name="Straight Connector 14"/>
          <p:cNvCxnSpPr/>
          <p:nvPr/>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4" name="Rectangle 13"/>
          <p:cNvSpPr/>
          <p:nvPr/>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sp>
        <p:nvSpPr>
          <p:cNvPr id="5" name="TextBox 4"/>
          <p:cNvSpPr txBox="1"/>
          <p:nvPr/>
        </p:nvSpPr>
        <p:spPr>
          <a:xfrm>
            <a:off x="1062045"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sp>
        <p:nvSpPr>
          <p:cNvPr id="35" name="TextBox 34"/>
          <p:cNvSpPr txBox="1"/>
          <p:nvPr/>
        </p:nvSpPr>
        <p:spPr>
          <a:xfrm>
            <a:off x="2372959"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sp>
        <p:nvSpPr>
          <p:cNvPr id="36" name="TextBox 35"/>
          <p:cNvSpPr txBox="1"/>
          <p:nvPr/>
        </p:nvSpPr>
        <p:spPr>
          <a:xfrm>
            <a:off x="3683873"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sp>
        <p:nvSpPr>
          <p:cNvPr id="37" name="TextBox 36"/>
          <p:cNvSpPr txBox="1"/>
          <p:nvPr/>
        </p:nvSpPr>
        <p:spPr>
          <a:xfrm>
            <a:off x="4994787"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sp>
        <p:nvSpPr>
          <p:cNvPr id="38" name="TextBox 37"/>
          <p:cNvSpPr txBox="1"/>
          <p:nvPr/>
        </p:nvSpPr>
        <p:spPr>
          <a:xfrm>
            <a:off x="6305701"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sp>
        <p:nvSpPr>
          <p:cNvPr id="39" name="TextBox 38"/>
          <p:cNvSpPr txBox="1"/>
          <p:nvPr/>
        </p:nvSpPr>
        <p:spPr>
          <a:xfrm>
            <a:off x="7616615"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pic>
        <p:nvPicPr>
          <p:cNvPr id="31" name="Picture 14" descr="DHS_2x3.emf"/>
          <p:cNvPicPr>
            <a:picLocks noChangeAspect="1"/>
          </p:cNvPicPr>
          <p:nvPr/>
        </p:nvPicPr>
        <p:blipFill>
          <a:blip r:embed="rId2" cstate="print"/>
          <a:srcRect/>
          <a:stretch>
            <a:fillRect/>
          </a:stretch>
        </p:blipFill>
        <p:spPr bwMode="auto">
          <a:xfrm>
            <a:off x="535564" y="6274954"/>
            <a:ext cx="1528763" cy="474663"/>
          </a:xfrm>
          <a:prstGeom prst="rect">
            <a:avLst/>
          </a:prstGeom>
          <a:noFill/>
          <a:ln w="9525">
            <a:noFill/>
            <a:miter lim="800000"/>
            <a:headEnd/>
            <a:tailEnd/>
          </a:ln>
        </p:spPr>
      </p:pic>
      <p:sp>
        <p:nvSpPr>
          <p:cNvPr id="32" name="Text Box 34"/>
          <p:cNvSpPr txBox="1">
            <a:spLocks noChangeArrowheads="1"/>
          </p:cNvSpPr>
          <p:nvPr/>
        </p:nvSpPr>
        <p:spPr bwMode="auto">
          <a:xfrm>
            <a:off x="5348546" y="6440782"/>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33" name="Picture 32" descr="SEDI_PPT.emf"/>
          <p:cNvPicPr>
            <a:picLocks noChangeAspect="1"/>
          </p:cNvPicPr>
          <p:nvPr/>
        </p:nvPicPr>
        <p:blipFill>
          <a:blip r:embed="rId3" cstate="print"/>
          <a:srcRect/>
          <a:stretch>
            <a:fillRect/>
          </a:stretch>
        </p:blipFill>
        <p:spPr bwMode="auto">
          <a:xfrm>
            <a:off x="7587342" y="2541460"/>
            <a:ext cx="1181100" cy="501650"/>
          </a:xfrm>
          <a:prstGeom prst="rect">
            <a:avLst/>
          </a:prstGeom>
          <a:noFill/>
          <a:ln w="9525">
            <a:noFill/>
            <a:miter lim="800000"/>
            <a:headEnd/>
            <a:tailEnd/>
          </a:ln>
        </p:spPr>
      </p:pic>
      <p:sp>
        <p:nvSpPr>
          <p:cNvPr id="23" name="Rectangle 22"/>
          <p:cNvSpPr/>
          <p:nvPr userDrawn="1"/>
        </p:nvSpPr>
        <p:spPr>
          <a:xfrm>
            <a:off x="824245" y="4025438"/>
            <a:ext cx="7946694" cy="1371600"/>
          </a:xfrm>
          <a:prstGeom prst="rect">
            <a:avLst/>
          </a:prstGeom>
          <a:noFill/>
          <a:ln w="6350">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24" name="Rectangle 23"/>
          <p:cNvSpPr/>
          <p:nvPr userDrawn="1"/>
        </p:nvSpPr>
        <p:spPr>
          <a:xfrm>
            <a:off x="744329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30" name="Rectangle 29"/>
          <p:cNvSpPr/>
          <p:nvPr userDrawn="1"/>
        </p:nvSpPr>
        <p:spPr>
          <a:xfrm>
            <a:off x="874246"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34" name="Rectangle 33"/>
          <p:cNvSpPr/>
          <p:nvPr userDrawn="1"/>
        </p:nvSpPr>
        <p:spPr>
          <a:xfrm>
            <a:off x="2188055"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40" name="Rectangle 39"/>
          <p:cNvSpPr/>
          <p:nvPr userDrawn="1"/>
        </p:nvSpPr>
        <p:spPr>
          <a:xfrm>
            <a:off x="3501864"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41" name="Rectangle 40"/>
          <p:cNvSpPr/>
          <p:nvPr userDrawn="1"/>
        </p:nvSpPr>
        <p:spPr>
          <a:xfrm>
            <a:off x="481567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42" name="Rectangle 41"/>
          <p:cNvSpPr/>
          <p:nvPr userDrawn="1"/>
        </p:nvSpPr>
        <p:spPr>
          <a:xfrm>
            <a:off x="6129482"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ndParaRPr>
          </a:p>
        </p:txBody>
      </p:sp>
      <p:sp>
        <p:nvSpPr>
          <p:cNvPr id="45" name="Rectangle 44"/>
          <p:cNvSpPr/>
          <p:nvPr userDrawn="1"/>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46" name="Straight Connector 45"/>
          <p:cNvCxnSpPr/>
          <p:nvPr userDrawn="1"/>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47" name="Rectangle 46"/>
          <p:cNvSpPr/>
          <p:nvPr userDrawn="1"/>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pic>
        <p:nvPicPr>
          <p:cNvPr id="49" name="Picture 4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00433" y="6250820"/>
            <a:ext cx="670505" cy="243820"/>
          </a:xfrm>
          <a:prstGeom prst="rect">
            <a:avLst/>
          </a:prstGeom>
        </p:spPr>
      </p:pic>
      <p:sp>
        <p:nvSpPr>
          <p:cNvPr id="50" name="TextBox 49"/>
          <p:cNvSpPr txBox="1"/>
          <p:nvPr userDrawn="1"/>
        </p:nvSpPr>
        <p:spPr>
          <a:xfrm>
            <a:off x="740520" y="106913"/>
            <a:ext cx="8030418" cy="184666"/>
          </a:xfrm>
          <a:prstGeom prst="rect">
            <a:avLst/>
          </a:prstGeom>
          <a:noFill/>
        </p:spPr>
        <p:txBody>
          <a:bodyPr wrap="square" lIns="91440" tIns="0" rIns="0" bIns="0" rtlCol="0">
            <a:spAutoFit/>
          </a:bodyPr>
          <a:lstStyle/>
          <a:p>
            <a:pPr algn="r">
              <a:spcAft>
                <a:spcPts val="600"/>
              </a:spcAft>
            </a:pPr>
            <a:r>
              <a:rPr lang="en-US" sz="1200" i="0" smtClean="0">
                <a:solidFill>
                  <a:schemeClr val="tx2"/>
                </a:solidFill>
                <a:latin typeface="Arial" pitchFamily="34" charset="0"/>
                <a:ea typeface="Verdana" pitchFamily="34" charset="0"/>
                <a:cs typeface="Verdana" pitchFamily="34" charset="0"/>
              </a:rPr>
              <a:t>Center or Organization Name Here</a:t>
            </a:r>
            <a:endParaRPr lang="en-US" sz="1200" i="0">
              <a:solidFill>
                <a:schemeClr val="tx2"/>
              </a:solidFill>
              <a:latin typeface="Arial" pitchFamily="34" charset="0"/>
              <a:ea typeface="Verdana" pitchFamily="34" charset="0"/>
              <a:cs typeface="Verdana" pitchFamily="34" charset="0"/>
            </a:endParaRPr>
          </a:p>
        </p:txBody>
      </p:sp>
      <p:sp>
        <p:nvSpPr>
          <p:cNvPr id="51" name="TextBox 50"/>
          <p:cNvSpPr txBox="1"/>
          <p:nvPr userDrawn="1"/>
        </p:nvSpPr>
        <p:spPr>
          <a:xfrm>
            <a:off x="1062045"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52" name="TextBox 51"/>
          <p:cNvSpPr txBox="1"/>
          <p:nvPr userDrawn="1"/>
        </p:nvSpPr>
        <p:spPr>
          <a:xfrm>
            <a:off x="2372959"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53" name="TextBox 52"/>
          <p:cNvSpPr txBox="1"/>
          <p:nvPr userDrawn="1"/>
        </p:nvSpPr>
        <p:spPr>
          <a:xfrm>
            <a:off x="3683873"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54" name="TextBox 53"/>
          <p:cNvSpPr txBox="1"/>
          <p:nvPr userDrawn="1"/>
        </p:nvSpPr>
        <p:spPr>
          <a:xfrm>
            <a:off x="4994787"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55" name="TextBox 54"/>
          <p:cNvSpPr txBox="1"/>
          <p:nvPr userDrawn="1"/>
        </p:nvSpPr>
        <p:spPr>
          <a:xfrm>
            <a:off x="6305701"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
        <p:nvSpPr>
          <p:cNvPr id="56" name="TextBox 55"/>
          <p:cNvSpPr txBox="1"/>
          <p:nvPr userDrawn="1"/>
        </p:nvSpPr>
        <p:spPr>
          <a:xfrm>
            <a:off x="7616615" y="4353828"/>
            <a:ext cx="901208" cy="784830"/>
          </a:xfrm>
          <a:prstGeom prst="rect">
            <a:avLst/>
          </a:prstGeom>
          <a:noFill/>
        </p:spPr>
        <p:txBody>
          <a:bodyPr wrap="none" rtlCol="0">
            <a:spAutoFit/>
          </a:bodyPr>
          <a:lstStyle/>
          <a:p>
            <a:pPr algn="ctr">
              <a:lnSpc>
                <a:spcPts val="1400"/>
              </a:lnSpc>
              <a:spcAft>
                <a:spcPts val="600"/>
              </a:spcAft>
            </a:pPr>
            <a:r>
              <a:rPr lang="en-US" sz="1400" smtClean="0">
                <a:latin typeface="Arial" pitchFamily="34" charset="0"/>
                <a:ea typeface="Verdana" pitchFamily="34" charset="0"/>
                <a:cs typeface="Verdana" pitchFamily="34" charset="0"/>
              </a:rPr>
              <a:t>Optional</a:t>
            </a:r>
            <a:r>
              <a:rPr lang="en-US" sz="1400" baseline="0" smtClean="0">
                <a:latin typeface="Arial" pitchFamily="34" charset="0"/>
                <a:ea typeface="Verdana" pitchFamily="34" charset="0"/>
                <a:cs typeface="Verdana" pitchFamily="34" charset="0"/>
              </a:rPr>
              <a:t> </a:t>
            </a:r>
          </a:p>
          <a:p>
            <a:pPr algn="ctr">
              <a:lnSpc>
                <a:spcPts val="1400"/>
              </a:lnSpc>
              <a:spcAft>
                <a:spcPts val="600"/>
              </a:spcAft>
            </a:pPr>
            <a:r>
              <a:rPr lang="en-US" sz="1400" smtClean="0">
                <a:latin typeface="Arial" pitchFamily="34" charset="0"/>
                <a:ea typeface="Verdana" pitchFamily="34" charset="0"/>
                <a:cs typeface="Verdana" pitchFamily="34" charset="0"/>
              </a:rPr>
              <a:t>Image</a:t>
            </a:r>
            <a:endParaRPr lang="en-US" sz="1400" dirty="0" smtClean="0">
              <a:latin typeface="Arial" pitchFamily="34" charset="0"/>
              <a:ea typeface="Verdana" pitchFamily="34" charset="0"/>
              <a:cs typeface="Verdana" pitchFamily="34" charset="0"/>
            </a:endParaRPr>
          </a:p>
          <a:p>
            <a:pPr algn="ctr">
              <a:lnSpc>
                <a:spcPts val="1400"/>
              </a:lnSpc>
              <a:spcAft>
                <a:spcPts val="600"/>
              </a:spcAft>
            </a:pPr>
            <a:r>
              <a:rPr lang="en-US" sz="1400" dirty="0" smtClean="0">
                <a:latin typeface="Arial" pitchFamily="34" charset="0"/>
                <a:ea typeface="Verdana" pitchFamily="34" charset="0"/>
                <a:cs typeface="Verdana" pitchFamily="34" charset="0"/>
              </a:rPr>
              <a:t>Here</a:t>
            </a:r>
            <a:endParaRPr lang="en-US" sz="1400" dirty="0">
              <a:latin typeface="Arial" pitchFamily="34" charset="0"/>
              <a:ea typeface="Verdana" pitchFamily="34" charset="0"/>
              <a:cs typeface="Verdana" pitchFamily="34" charset="0"/>
            </a:endParaRPr>
          </a:p>
        </p:txBody>
      </p:sp>
    </p:spTree>
    <p:extLst>
      <p:ext uri="{BB962C8B-B14F-4D97-AF65-F5344CB8AC3E}">
        <p14:creationId xmlns:p14="http://schemas.microsoft.com/office/powerpoint/2010/main" val="1314947211"/>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Section Header Layout">
    <p:spTree>
      <p:nvGrpSpPr>
        <p:cNvPr id="1" name=""/>
        <p:cNvGrpSpPr/>
        <p:nvPr/>
      </p:nvGrpSpPr>
      <p:grpSpPr>
        <a:xfrm>
          <a:off x="0" y="0"/>
          <a:ext cx="0" cy="0"/>
          <a:chOff x="0" y="0"/>
          <a:chExt cx="0" cy="0"/>
        </a:xfrm>
      </p:grpSpPr>
      <p:cxnSp>
        <p:nvCxnSpPr>
          <p:cNvPr id="10" name="Straight Connector 9"/>
          <p:cNvCxnSpPr/>
          <p:nvPr/>
        </p:nvCxnSpPr>
        <p:spPr bwMode="auto">
          <a:xfrm>
            <a:off x="838200" y="3276600"/>
            <a:ext cx="77800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7" name="Rectangle 16"/>
          <p:cNvSpPr/>
          <p:nvPr/>
        </p:nvSpPr>
        <p:spPr bwMode="auto">
          <a:xfrm>
            <a:off x="0" y="0"/>
            <a:ext cx="407324" cy="31242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8" name="Rectangle 17"/>
          <p:cNvSpPr/>
          <p:nvPr/>
        </p:nvSpPr>
        <p:spPr bwMode="auto">
          <a:xfrm>
            <a:off x="0" y="3352800"/>
            <a:ext cx="407324" cy="35052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sp>
        <p:nvSpPr>
          <p:cNvPr id="13" name="Rectangle 4"/>
          <p:cNvSpPr>
            <a:spLocks noGrp="1" noChangeArrowheads="1"/>
          </p:cNvSpPr>
          <p:nvPr>
            <p:ph type="subTitle" idx="1" hasCustomPrompt="1"/>
          </p:nvPr>
        </p:nvSpPr>
        <p:spPr>
          <a:xfrm>
            <a:off x="823649" y="3463137"/>
            <a:ext cx="4602163" cy="389922"/>
          </a:xfrm>
        </p:spPr>
        <p:txBody>
          <a:bodyPr/>
          <a:lstStyle>
            <a:lvl1pPr marL="0" indent="0">
              <a:buFont typeface="Wingdings" pitchFamily="2" charset="2"/>
              <a:buNone/>
              <a:defRPr b="1" spc="300" baseline="0">
                <a:solidFill>
                  <a:schemeClr val="tx2"/>
                </a:solidFill>
                <a:latin typeface="Helvetica LT Std" pitchFamily="34" charset="0"/>
                <a:cs typeface="Calibri" pitchFamily="34" charset="0"/>
              </a:defRPr>
            </a:lvl1pPr>
          </a:lstStyle>
          <a:p>
            <a:r>
              <a:rPr lang="en-US" altLang="en-US" smtClean="0"/>
              <a:t>Subtitle</a:t>
            </a:r>
            <a:endParaRPr lang="en-US" altLang="en-US" dirty="0"/>
          </a:p>
        </p:txBody>
      </p:sp>
      <p:sp>
        <p:nvSpPr>
          <p:cNvPr id="21" name="Rectangle 9"/>
          <p:cNvSpPr>
            <a:spLocks noGrp="1" noChangeArrowheads="1"/>
          </p:cNvSpPr>
          <p:nvPr>
            <p:ph type="ctrTitle" sz="quarter" hasCustomPrompt="1"/>
          </p:nvPr>
        </p:nvSpPr>
        <p:spPr>
          <a:xfrm>
            <a:off x="762000" y="1041287"/>
            <a:ext cx="7246620" cy="1981200"/>
          </a:xfrm>
        </p:spPr>
        <p:txBody>
          <a:bodyPr anchor="b" anchorCtr="0">
            <a:normAutofit/>
          </a:bodyPr>
          <a:lstStyle>
            <a:lvl1pPr algn="l">
              <a:lnSpc>
                <a:spcPts val="4400"/>
              </a:lnSpc>
              <a:defRPr sz="4000" b="1">
                <a:solidFill>
                  <a:schemeClr val="tx2"/>
                </a:solidFill>
                <a:latin typeface="Helvetica LT Std" pitchFamily="34" charset="0"/>
                <a:cs typeface="Times New Roman" pitchFamily="18" charset="0"/>
              </a:defRPr>
            </a:lvl1pPr>
          </a:lstStyle>
          <a:p>
            <a:r>
              <a:rPr lang="en-US" smtClean="0"/>
              <a:t>Section Title</a:t>
            </a:r>
            <a:endParaRPr lang="en-US" dirty="0"/>
          </a:p>
        </p:txBody>
      </p:sp>
      <p:sp>
        <p:nvSpPr>
          <p:cNvPr id="14"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pic>
        <p:nvPicPr>
          <p:cNvPr id="22" name="Picture 14" descr="DHS_2x3.emf"/>
          <p:cNvPicPr>
            <a:picLocks noChangeAspect="1"/>
          </p:cNvPicPr>
          <p:nvPr/>
        </p:nvPicPr>
        <p:blipFill>
          <a:blip r:embed="rId2" cstate="print"/>
          <a:srcRect/>
          <a:stretch>
            <a:fillRect/>
          </a:stretch>
        </p:blipFill>
        <p:spPr bwMode="auto">
          <a:xfrm>
            <a:off x="535564" y="6274954"/>
            <a:ext cx="1528763" cy="474663"/>
          </a:xfrm>
          <a:prstGeom prst="rect">
            <a:avLst/>
          </a:prstGeom>
          <a:noFill/>
          <a:ln w="9525">
            <a:noFill/>
            <a:miter lim="800000"/>
            <a:headEnd/>
            <a:tailEnd/>
          </a:ln>
        </p:spPr>
      </p:pic>
      <p:sp>
        <p:nvSpPr>
          <p:cNvPr id="23" name="Text Box 34"/>
          <p:cNvSpPr txBox="1">
            <a:spLocks noChangeArrowheads="1"/>
          </p:cNvSpPr>
          <p:nvPr/>
        </p:nvSpPr>
        <p:spPr bwMode="auto">
          <a:xfrm>
            <a:off x="5348546" y="6440782"/>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24" name="Picture 23" descr="SEDI_PPT.emf"/>
          <p:cNvPicPr>
            <a:picLocks noChangeAspect="1"/>
          </p:cNvPicPr>
          <p:nvPr/>
        </p:nvPicPr>
        <p:blipFill>
          <a:blip r:embed="rId3" cstate="print"/>
          <a:srcRect/>
          <a:stretch>
            <a:fillRect/>
          </a:stretch>
        </p:blipFill>
        <p:spPr bwMode="auto">
          <a:xfrm>
            <a:off x="7615668" y="3420341"/>
            <a:ext cx="1181100" cy="501650"/>
          </a:xfrm>
          <a:prstGeom prst="rect">
            <a:avLst/>
          </a:prstGeom>
          <a:noFill/>
          <a:ln w="9525">
            <a:noFill/>
            <a:miter lim="800000"/>
            <a:headEnd/>
            <a:tailEnd/>
          </a:ln>
        </p:spPr>
      </p:pic>
      <p:cxnSp>
        <p:nvCxnSpPr>
          <p:cNvPr id="11" name="Straight Connector 10"/>
          <p:cNvCxnSpPr/>
          <p:nvPr userDrawn="1"/>
        </p:nvCxnSpPr>
        <p:spPr bwMode="auto">
          <a:xfrm>
            <a:off x="838200" y="3276600"/>
            <a:ext cx="77800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6" name="Rectangle 15"/>
          <p:cNvSpPr/>
          <p:nvPr userDrawn="1"/>
        </p:nvSpPr>
        <p:spPr bwMode="auto">
          <a:xfrm>
            <a:off x="0" y="0"/>
            <a:ext cx="407324" cy="31242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9" name="Rectangle 18"/>
          <p:cNvSpPr/>
          <p:nvPr userDrawn="1"/>
        </p:nvSpPr>
        <p:spPr bwMode="auto">
          <a:xfrm>
            <a:off x="0" y="3352800"/>
            <a:ext cx="407324" cy="35052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sp>
        <p:nvSpPr>
          <p:cNvPr id="26" name="TextBox 25"/>
          <p:cNvSpPr txBox="1"/>
          <p:nvPr userDrawn="1"/>
        </p:nvSpPr>
        <p:spPr>
          <a:xfrm>
            <a:off x="7324431" y="64168"/>
            <a:ext cx="1604210" cy="246221"/>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600"/>
              </a:spcAft>
              <a:buClrTx/>
              <a:buSzTx/>
              <a:buFontTx/>
              <a:buNone/>
              <a:tabLst/>
              <a:defRPr/>
            </a:pPr>
            <a:r>
              <a:rPr lang="en-US" sz="1000" smtClean="0">
                <a:solidFill>
                  <a:srgbClr val="C1CD23"/>
                </a:solidFill>
                <a:latin typeface="Arial" pitchFamily="34" charset="0"/>
              </a:rPr>
              <a:t>|</a:t>
            </a:r>
            <a:r>
              <a:rPr lang="en-US" sz="1000" smtClean="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400" rtl="0" eaLnBrk="1" fontAlgn="auto" latinLnBrk="0" hangingPunct="1">
                <a:lnSpc>
                  <a:spcPct val="100000"/>
                </a:lnSpc>
                <a:spcBef>
                  <a:spcPts val="0"/>
                </a:spcBef>
                <a:spcAft>
                  <a:spcPts val="600"/>
                </a:spcAft>
                <a:buClrTx/>
                <a:buSzTx/>
                <a:buFontTx/>
                <a:buNone/>
                <a:tabLst/>
                <a:defRPr/>
              </a:pPr>
              <a:t>‹#›</a:t>
            </a:fld>
            <a:r>
              <a:rPr lang="en-US" sz="1000" smtClean="0">
                <a:latin typeface="Arial" pitchFamily="34" charset="0"/>
              </a:rPr>
              <a:t> </a:t>
            </a:r>
            <a:r>
              <a:rPr lang="en-US" sz="1000" smtClean="0">
                <a:solidFill>
                  <a:srgbClr val="C1CD23"/>
                </a:solidFill>
                <a:latin typeface="Arial" pitchFamily="34" charset="0"/>
              </a:rPr>
              <a:t>|</a:t>
            </a:r>
            <a:r>
              <a:rPr lang="en-US" sz="1000" smtClean="0">
                <a:ea typeface="Verdana" pitchFamily="34" charset="0"/>
                <a:cs typeface="Verdana" pitchFamily="34" charset="0"/>
              </a:rPr>
              <a:t> </a:t>
            </a:r>
            <a:endParaRPr lang="en-US" sz="1000">
              <a:ea typeface="Verdana" pitchFamily="34" charset="0"/>
              <a:cs typeface="Verdana" pitchFamily="34" charset="0"/>
            </a:endParaRPr>
          </a:p>
        </p:txBody>
      </p:sp>
    </p:spTree>
    <p:extLst>
      <p:ext uri="{BB962C8B-B14F-4D97-AF65-F5344CB8AC3E}">
        <p14:creationId xmlns:p14="http://schemas.microsoft.com/office/powerpoint/2010/main" val="995634160"/>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609600" y="1498596"/>
            <a:ext cx="4038600" cy="4525963"/>
          </a:xfrm>
        </p:spPr>
        <p:txBody>
          <a:bodyPr>
            <a:normAutofit/>
          </a:bodyPr>
          <a:lstStyle>
            <a:lvl1pPr>
              <a:defRPr sz="2000">
                <a:latin typeface="+mn-lt"/>
              </a:defRPr>
            </a:lvl1pPr>
            <a:lvl2pPr>
              <a:defRPr sz="2000">
                <a:latin typeface="+mn-lt"/>
              </a:defRPr>
            </a:lvl2pPr>
            <a:lvl3pPr>
              <a:defRPr sz="1800">
                <a:latin typeface="+mn-lt"/>
              </a:defRPr>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p:txBody>
      </p:sp>
      <p:sp>
        <p:nvSpPr>
          <p:cNvPr id="4" name="Content Placeholder 3"/>
          <p:cNvSpPr>
            <a:spLocks noGrp="1"/>
          </p:cNvSpPr>
          <p:nvPr>
            <p:ph sz="half" idx="2"/>
          </p:nvPr>
        </p:nvSpPr>
        <p:spPr>
          <a:xfrm>
            <a:off x="4800600" y="1498596"/>
            <a:ext cx="4038600" cy="4525963"/>
          </a:xfrm>
        </p:spPr>
        <p:txBody>
          <a:bodyPr>
            <a:normAutofit/>
          </a:bodyPr>
          <a:lstStyle>
            <a:lvl1pPr>
              <a:defRPr sz="2000">
                <a:latin typeface="+mn-lt"/>
              </a:defRPr>
            </a:lvl1pPr>
            <a:lvl2pPr>
              <a:defRPr sz="2000">
                <a:latin typeface="+mn-lt"/>
              </a:defRPr>
            </a:lvl2pPr>
            <a:lvl3pPr>
              <a:defRPr sz="1800">
                <a:latin typeface="+mn-lt"/>
              </a:defRPr>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p:txBody>
      </p:sp>
      <p:sp>
        <p:nvSpPr>
          <p:cNvPr id="8"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609600" y="1485365"/>
            <a:ext cx="4040188" cy="487362"/>
          </a:xfrm>
        </p:spPr>
        <p:txBody>
          <a:bodyPr anchor="b">
            <a:noAutofit/>
          </a:bodyPr>
          <a:lstStyle>
            <a:lvl1pPr marL="0" indent="0">
              <a:buNone/>
              <a:defRPr sz="16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609600" y="2048927"/>
            <a:ext cx="4040188" cy="3951288"/>
          </a:xfrm>
        </p:spPr>
        <p:txBody>
          <a:bodyPr>
            <a:normAutofit/>
          </a:bodyPr>
          <a:lstStyle>
            <a:lvl1pPr>
              <a:defRPr sz="1600">
                <a:latin typeface="+mn-lt"/>
              </a:defRPr>
            </a:lvl1pPr>
            <a:lvl2pPr>
              <a:defRPr sz="1600">
                <a:latin typeface="+mn-lt"/>
              </a:defRPr>
            </a:lvl2pPr>
            <a:lvl3pPr>
              <a:defRPr sz="1600">
                <a:latin typeface="+mn-lt"/>
              </a:defRPr>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p:txBody>
      </p:sp>
      <p:sp>
        <p:nvSpPr>
          <p:cNvPr id="6" name="Content Placeholder 5"/>
          <p:cNvSpPr>
            <a:spLocks noGrp="1"/>
          </p:cNvSpPr>
          <p:nvPr>
            <p:ph sz="quarter" idx="4"/>
          </p:nvPr>
        </p:nvSpPr>
        <p:spPr>
          <a:xfrm>
            <a:off x="4797425" y="2048927"/>
            <a:ext cx="4041775" cy="3951288"/>
          </a:xfrm>
        </p:spPr>
        <p:txBody>
          <a:bodyPr>
            <a:normAutofit/>
          </a:bodyPr>
          <a:lstStyle>
            <a:lvl1pPr>
              <a:defRPr sz="1600">
                <a:latin typeface="+mn-lt"/>
              </a:defRPr>
            </a:lvl1pPr>
            <a:lvl2pPr>
              <a:defRPr sz="1600">
                <a:latin typeface="+mn-lt"/>
              </a:defRPr>
            </a:lvl2pPr>
            <a:lvl3pPr>
              <a:defRPr sz="1600">
                <a:latin typeface="+mn-lt"/>
              </a:defRPr>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p:txBody>
      </p:sp>
      <p:sp>
        <p:nvSpPr>
          <p:cNvPr id="10" name="Text Placeholder 2"/>
          <p:cNvSpPr>
            <a:spLocks noGrp="1"/>
          </p:cNvSpPr>
          <p:nvPr>
            <p:ph type="body" idx="13"/>
          </p:nvPr>
        </p:nvSpPr>
        <p:spPr>
          <a:xfrm>
            <a:off x="4800600" y="1485365"/>
            <a:ext cx="4040188" cy="487362"/>
          </a:xfrm>
        </p:spPr>
        <p:txBody>
          <a:bodyPr anchor="b">
            <a:noAutofit/>
          </a:bodyPr>
          <a:lstStyle>
            <a:lvl1pPr marL="0" indent="0">
              <a:buNone/>
              <a:defRPr sz="16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11" name="Slide Number Placeholder 5"/>
          <p:cNvSpPr>
            <a:spLocks noGrp="1"/>
          </p:cNvSpPr>
          <p:nvPr>
            <p:ph type="sldNum" sz="quarter" idx="1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944562"/>
          </a:xfrm>
        </p:spPr>
        <p:txBody>
          <a:bodyPr/>
          <a:lstStyle/>
          <a:p>
            <a:r>
              <a:rPr lang="x-none" smtClean="0"/>
              <a:t>Click to edit Master title style</a:t>
            </a:r>
            <a:endParaRPr lang="en-US"/>
          </a:p>
        </p:txBody>
      </p:sp>
      <p:sp>
        <p:nvSpPr>
          <p:cNvPr id="7"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18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13" name="Rectangle 12"/>
          <p:cNvSpPr/>
          <p:nvPr/>
        </p:nvSpPr>
        <p:spPr bwMode="auto">
          <a:xfrm>
            <a:off x="0" y="0"/>
            <a:ext cx="407324" cy="128847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4" name="Rectangle 13"/>
          <p:cNvSpPr/>
          <p:nvPr/>
        </p:nvSpPr>
        <p:spPr bwMode="auto">
          <a:xfrm>
            <a:off x="0" y="1446415"/>
            <a:ext cx="407324" cy="5411585"/>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sp>
        <p:nvSpPr>
          <p:cNvPr id="10"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pic>
        <p:nvPicPr>
          <p:cNvPr id="15" name="Picture 14" descr="DHS_2x3.emf"/>
          <p:cNvPicPr>
            <a:picLocks noChangeAspect="1"/>
          </p:cNvPicPr>
          <p:nvPr/>
        </p:nvPicPr>
        <p:blipFill>
          <a:blip r:embed="rId2" cstate="print"/>
          <a:srcRect/>
          <a:stretch>
            <a:fillRect/>
          </a:stretch>
        </p:blipFill>
        <p:spPr bwMode="auto">
          <a:xfrm>
            <a:off x="535564" y="6274954"/>
            <a:ext cx="1528763" cy="474663"/>
          </a:xfrm>
          <a:prstGeom prst="rect">
            <a:avLst/>
          </a:prstGeom>
          <a:noFill/>
          <a:ln w="9525">
            <a:noFill/>
            <a:miter lim="800000"/>
            <a:headEnd/>
            <a:tailEnd/>
          </a:ln>
        </p:spPr>
      </p:pic>
      <p:sp>
        <p:nvSpPr>
          <p:cNvPr id="16" name="Text Box 34"/>
          <p:cNvSpPr txBox="1">
            <a:spLocks noChangeArrowheads="1"/>
          </p:cNvSpPr>
          <p:nvPr/>
        </p:nvSpPr>
        <p:spPr bwMode="auto">
          <a:xfrm>
            <a:off x="5348546" y="6440782"/>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18" name="Picture 17" descr="SEDI_PPT.emf"/>
          <p:cNvPicPr>
            <a:picLocks noChangeAspect="1"/>
          </p:cNvPicPr>
          <p:nvPr/>
        </p:nvPicPr>
        <p:blipFill>
          <a:blip r:embed="rId3" cstate="print"/>
          <a:srcRect/>
          <a:stretch>
            <a:fillRect/>
          </a:stretch>
        </p:blipFill>
        <p:spPr bwMode="auto">
          <a:xfrm>
            <a:off x="7688405" y="286664"/>
            <a:ext cx="1181100" cy="501650"/>
          </a:xfrm>
          <a:prstGeom prst="rect">
            <a:avLst/>
          </a:prstGeom>
          <a:noFill/>
          <a:ln w="9525">
            <a:noFill/>
            <a:miter lim="800000"/>
            <a:headEnd/>
            <a:tailEnd/>
          </a:ln>
        </p:spPr>
      </p:pic>
    </p:spTree>
  </p:cSld>
  <p:clrMapOvr>
    <a:masterClrMapping/>
  </p:clrMapOvr>
  <p:hf hd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6"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7078805" cy="868362"/>
          </a:xfrm>
          <a:prstGeom prst="rect">
            <a:avLst/>
          </a:prstGeom>
        </p:spPr>
        <p:txBody>
          <a:bodyPr vert="horz" lIns="91440" tIns="45720" rIns="91440" bIns="45720" rtlCol="0" anchor="ctr" anchorCtr="0">
            <a:normAutofit/>
          </a:bodyPr>
          <a:lstStyle/>
          <a:p>
            <a:r>
              <a:rPr lang="x-none" smtClean="0"/>
              <a:t>Click to edit Master title style</a:t>
            </a:r>
            <a:endParaRPr lang="en-US"/>
          </a:p>
        </p:txBody>
      </p:sp>
      <p:sp>
        <p:nvSpPr>
          <p:cNvPr id="3" name="Text Placeholder 2"/>
          <p:cNvSpPr>
            <a:spLocks noGrp="1"/>
          </p:cNvSpPr>
          <p:nvPr>
            <p:ph type="body" idx="1"/>
          </p:nvPr>
        </p:nvSpPr>
        <p:spPr>
          <a:xfrm>
            <a:off x="609600" y="1447800"/>
            <a:ext cx="8229600" cy="4678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p:txBody>
      </p:sp>
      <p:cxnSp>
        <p:nvCxnSpPr>
          <p:cNvPr id="9" name="Straight Connector 8"/>
          <p:cNvCxnSpPr/>
          <p:nvPr/>
        </p:nvCxnSpPr>
        <p:spPr bwMode="auto">
          <a:xfrm>
            <a:off x="618308" y="1295400"/>
            <a:ext cx="8220892"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0" name="Rectangle 9"/>
          <p:cNvSpPr/>
          <p:nvPr/>
        </p:nvSpPr>
        <p:spPr bwMode="auto">
          <a:xfrm>
            <a:off x="0" y="1"/>
            <a:ext cx="407324"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1" name="Rectangle 10"/>
          <p:cNvSpPr/>
          <p:nvPr/>
        </p:nvSpPr>
        <p:spPr bwMode="auto">
          <a:xfrm>
            <a:off x="0" y="1371601"/>
            <a:ext cx="407324"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sp>
        <p:nvSpPr>
          <p:cNvPr id="12"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pic>
        <p:nvPicPr>
          <p:cNvPr id="13" name="Picture 14" descr="DHS_2x3.emf"/>
          <p:cNvPicPr>
            <a:picLocks noChangeAspect="1"/>
          </p:cNvPicPr>
          <p:nvPr/>
        </p:nvPicPr>
        <p:blipFill>
          <a:blip r:embed="rId15" cstate="print"/>
          <a:srcRect/>
          <a:stretch>
            <a:fillRect/>
          </a:stretch>
        </p:blipFill>
        <p:spPr bwMode="auto">
          <a:xfrm>
            <a:off x="535564" y="6274954"/>
            <a:ext cx="1528763" cy="474663"/>
          </a:xfrm>
          <a:prstGeom prst="rect">
            <a:avLst/>
          </a:prstGeom>
          <a:noFill/>
          <a:ln w="9525">
            <a:noFill/>
            <a:miter lim="800000"/>
            <a:headEnd/>
            <a:tailEnd/>
          </a:ln>
        </p:spPr>
      </p:pic>
      <p:sp>
        <p:nvSpPr>
          <p:cNvPr id="15" name="Text Box 34"/>
          <p:cNvSpPr txBox="1">
            <a:spLocks noChangeArrowheads="1"/>
          </p:cNvSpPr>
          <p:nvPr/>
        </p:nvSpPr>
        <p:spPr bwMode="auto">
          <a:xfrm>
            <a:off x="5348546" y="6440782"/>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16" name="Picture 15" descr="SEDI_PPT.emf"/>
          <p:cNvPicPr>
            <a:picLocks noChangeAspect="1"/>
          </p:cNvPicPr>
          <p:nvPr/>
        </p:nvPicPr>
        <p:blipFill>
          <a:blip r:embed="rId16" cstate="print"/>
          <a:srcRect/>
          <a:stretch>
            <a:fillRect/>
          </a:stretch>
        </p:blipFill>
        <p:spPr bwMode="auto">
          <a:xfrm>
            <a:off x="7688405" y="286664"/>
            <a:ext cx="1181100" cy="5016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49" r:id="rId10"/>
    <p:sldLayoutId id="2147483650" r:id="rId11"/>
    <p:sldLayoutId id="2147483659" r:id="rId12"/>
    <p:sldLayoutId id="2147483658" r:id="rId13"/>
  </p:sldLayoutIdLst>
  <p:timing>
    <p:tnLst>
      <p:par>
        <p:cTn xmlns:p14="http://schemas.microsoft.com/office/powerpoint/2010/main" id="1" dur="indefinite" restart="never" nodeType="tmRoot"/>
      </p:par>
    </p:tnLst>
  </p:timing>
  <p:hf hdr="0" dt="0"/>
  <p:txStyles>
    <p:titleStyle>
      <a:lvl1pPr algn="l" defTabSz="914400" rtl="0" eaLnBrk="1" latinLnBrk="0" hangingPunct="1">
        <a:lnSpc>
          <a:spcPts val="3200"/>
        </a:lnSpc>
        <a:spcBef>
          <a:spcPct val="0"/>
        </a:spcBef>
        <a:buNone/>
        <a:defRPr lang="en-US" sz="2800" b="1" kern="1200">
          <a:solidFill>
            <a:schemeClr val="tx2"/>
          </a:solidFill>
          <a:latin typeface="Helvetica LT Std" pitchFamily="34" charset="0"/>
          <a:ea typeface="Verdana" pitchFamily="34" charset="0"/>
          <a:cs typeface="Verdana" pitchFamily="34" charset="0"/>
        </a:defRPr>
      </a:lvl1pPr>
    </p:titleStyle>
    <p:bodyStyle>
      <a:lvl1pPr marL="231775" indent="-231775" algn="l" defTabSz="914400" rtl="0" eaLnBrk="1" latinLnBrk="0" hangingPunct="1">
        <a:spcBef>
          <a:spcPts val="0"/>
        </a:spcBef>
        <a:spcAft>
          <a:spcPts val="600"/>
        </a:spcAft>
        <a:buClr>
          <a:schemeClr val="tx2"/>
        </a:buClr>
        <a:buSzPct val="120000"/>
        <a:buFont typeface="Wingdings" pitchFamily="2" charset="2"/>
        <a:buChar char="§"/>
        <a:defRPr sz="2000" b="1" kern="1200">
          <a:solidFill>
            <a:schemeClr val="tx1"/>
          </a:solidFill>
          <a:latin typeface="Helvetica LT Std" pitchFamily="34" charset="0"/>
          <a:ea typeface="+mn-ea"/>
          <a:cs typeface="Calibri" pitchFamily="34" charset="0"/>
        </a:defRPr>
      </a:lvl1pPr>
      <a:lvl2pPr marL="515938" indent="-228600" algn="l" defTabSz="914400" rtl="0" eaLnBrk="1" latinLnBrk="0" hangingPunct="1">
        <a:spcBef>
          <a:spcPts val="0"/>
        </a:spcBef>
        <a:spcAft>
          <a:spcPts val="600"/>
        </a:spcAft>
        <a:buClr>
          <a:schemeClr val="tx2"/>
        </a:buClr>
        <a:buFont typeface="Arial" pitchFamily="34" charset="0"/>
        <a:buChar char="–"/>
        <a:defRPr sz="2000" kern="1200">
          <a:solidFill>
            <a:schemeClr val="tx1"/>
          </a:solidFill>
          <a:latin typeface="Helvetica LT Std" pitchFamily="34" charset="0"/>
          <a:ea typeface="+mn-ea"/>
          <a:cs typeface="Calibri" pitchFamily="34" charset="0"/>
        </a:defRPr>
      </a:lvl2pPr>
      <a:lvl3pPr marL="747713" indent="-231775" algn="l" defTabSz="914400" rtl="0" eaLnBrk="1" latinLnBrk="0" hangingPunct="1">
        <a:spcBef>
          <a:spcPts val="0"/>
        </a:spcBef>
        <a:spcAft>
          <a:spcPts val="600"/>
        </a:spcAft>
        <a:buClr>
          <a:schemeClr val="tx2"/>
        </a:buClr>
        <a:buSzPct val="110000"/>
        <a:buFont typeface="Wingdings" pitchFamily="2" charset="2"/>
        <a:buChar char="§"/>
        <a:defRPr sz="1800" kern="1200">
          <a:solidFill>
            <a:schemeClr val="tx1"/>
          </a:solidFill>
          <a:latin typeface="Helvetica LT Std" pitchFamily="34" charset="0"/>
          <a:ea typeface="+mn-ea"/>
          <a:cs typeface="Calibri"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spAutoFit/>
          </a:bodyPr>
          <a:lstStyle/>
          <a:p>
            <a:pPr>
              <a:buClr>
                <a:srgbClr val="80A644"/>
              </a:buClr>
              <a:buSzPct val="85000"/>
              <a:defRPr/>
            </a:pPr>
            <a:r>
              <a:rPr lang="en-US" spc="140" dirty="0" err="1" smtClean="0"/>
              <a:t>Jasen</a:t>
            </a:r>
            <a:r>
              <a:rPr lang="en-US" spc="140" dirty="0" smtClean="0"/>
              <a:t> Jacobsen</a:t>
            </a:r>
            <a:endParaRPr lang="en-US" spc="140" dirty="0"/>
          </a:p>
        </p:txBody>
      </p:sp>
      <p:sp>
        <p:nvSpPr>
          <p:cNvPr id="4" name="Title 3"/>
          <p:cNvSpPr>
            <a:spLocks noGrp="1"/>
          </p:cNvSpPr>
          <p:nvPr>
            <p:ph type="ctrTitle" sz="quarter"/>
          </p:nvPr>
        </p:nvSpPr>
        <p:spPr>
          <a:xfrm>
            <a:off x="757146" y="1684993"/>
            <a:ext cx="7246620" cy="665139"/>
          </a:xfrm>
        </p:spPr>
        <p:txBody>
          <a:bodyPr>
            <a:spAutoFit/>
          </a:bodyPr>
          <a:lstStyle/>
          <a:p>
            <a:r>
              <a:rPr lang="en-US" sz="4000" dirty="0" smtClean="0"/>
              <a:t>Mac OS X Package Test</a:t>
            </a:r>
            <a:endParaRPr lang="en-US" sz="40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Access?</a:t>
            </a:r>
            <a:endParaRPr lang="en-US" dirty="0"/>
          </a:p>
        </p:txBody>
      </p:sp>
      <p:sp>
        <p:nvSpPr>
          <p:cNvPr id="3" name="Content Placeholder 2"/>
          <p:cNvSpPr>
            <a:spLocks noGrp="1"/>
          </p:cNvSpPr>
          <p:nvPr>
            <p:ph idx="1"/>
          </p:nvPr>
        </p:nvSpPr>
        <p:spPr/>
        <p:txBody>
          <a:bodyPr>
            <a:normAutofit/>
          </a:bodyPr>
          <a:lstStyle/>
          <a:p>
            <a:r>
              <a:rPr lang="en-US" dirty="0" smtClean="0"/>
              <a:t>plist510_test</a:t>
            </a:r>
          </a:p>
          <a:p>
            <a:pPr lvl="1"/>
            <a:r>
              <a:rPr lang="en-US" dirty="0" smtClean="0"/>
              <a:t>Provide filename </a:t>
            </a:r>
          </a:p>
          <a:p>
            <a:pPr lvl="2"/>
            <a:r>
              <a:rPr lang="en-US" sz="1400" b="1" dirty="0" smtClean="0">
                <a:latin typeface="Consolas"/>
                <a:cs typeface="Consolas"/>
              </a:rPr>
              <a:t>/</a:t>
            </a:r>
            <a:r>
              <a:rPr lang="en-US" sz="1400" b="1" dirty="0" err="1" smtClean="0">
                <a:latin typeface="Consolas"/>
                <a:cs typeface="Consolas"/>
              </a:rPr>
              <a:t>var</a:t>
            </a:r>
            <a:r>
              <a:rPr lang="en-US" sz="1400" b="1" dirty="0" smtClean="0">
                <a:latin typeface="Consolas"/>
                <a:cs typeface="Consolas"/>
              </a:rPr>
              <a:t>/</a:t>
            </a:r>
            <a:r>
              <a:rPr lang="en-US" sz="1400" b="1" dirty="0" err="1" smtClean="0">
                <a:latin typeface="Consolas"/>
                <a:cs typeface="Consolas"/>
              </a:rPr>
              <a:t>db</a:t>
            </a:r>
            <a:r>
              <a:rPr lang="en-US" sz="1400" b="1" dirty="0" smtClean="0">
                <a:latin typeface="Consolas"/>
                <a:cs typeface="Consolas"/>
              </a:rPr>
              <a:t>/</a:t>
            </a:r>
            <a:r>
              <a:rPr lang="en-US" sz="1400" b="1" dirty="0">
                <a:latin typeface="Consolas"/>
                <a:cs typeface="Consolas"/>
              </a:rPr>
              <a:t>receipts/com.microsoft.rdc.all.rdc.pkg.2.1.1.plist</a:t>
            </a:r>
            <a:endParaRPr lang="en-US" sz="1400" b="1" dirty="0" smtClean="0">
              <a:latin typeface="Consolas"/>
              <a:cs typeface="Consolas"/>
            </a:endParaRPr>
          </a:p>
          <a:p>
            <a:pPr lvl="1"/>
            <a:r>
              <a:rPr lang="en-US" dirty="0" smtClean="0"/>
              <a:t>Provide key to check</a:t>
            </a:r>
          </a:p>
          <a:p>
            <a:pPr lvl="2"/>
            <a:r>
              <a:rPr lang="en-US" sz="1400" b="1" dirty="0" err="1">
                <a:latin typeface="Consolas"/>
                <a:cs typeface="Consolas"/>
              </a:rPr>
              <a:t>PackageVersion</a:t>
            </a:r>
            <a:endParaRPr lang="en-US" sz="1400" b="1" dirty="0" smtClean="0">
              <a:latin typeface="Consolas"/>
              <a:cs typeface="Consolas"/>
            </a:endParaRPr>
          </a:p>
          <a:p>
            <a:endParaRPr lang="en-US" dirty="0" smtClean="0"/>
          </a:p>
          <a:p>
            <a:r>
              <a:rPr lang="en-US" dirty="0" err="1" smtClean="0"/>
              <a:t>pkgutil</a:t>
            </a:r>
            <a:endParaRPr lang="en-US" dirty="0" smtClean="0"/>
          </a:p>
          <a:p>
            <a:pPr marL="287338" lvl="1" indent="0">
              <a:buNone/>
            </a:pPr>
            <a:r>
              <a:rPr lang="en-US" sz="1400" dirty="0" err="1">
                <a:latin typeface="Consolas"/>
                <a:cs typeface="Consolas"/>
              </a:rPr>
              <a:t>pkgutil</a:t>
            </a:r>
            <a:r>
              <a:rPr lang="en-US" sz="1400" dirty="0">
                <a:latin typeface="Consolas"/>
                <a:cs typeface="Consolas"/>
              </a:rPr>
              <a:t> reads and manipulates Mac OS X Installer flat packages, and provides access to the ``receipt'' database used by </a:t>
            </a:r>
            <a:r>
              <a:rPr lang="en-US" sz="1400" dirty="0" smtClean="0">
                <a:latin typeface="Consolas"/>
                <a:cs typeface="Consolas"/>
              </a:rPr>
              <a:t>the Installer</a:t>
            </a:r>
            <a:r>
              <a:rPr lang="en-US" sz="1400" dirty="0">
                <a:latin typeface="Consolas"/>
                <a:cs typeface="Consolas"/>
              </a:rPr>
              <a:t>. Options are processed first, and affect the operation of all commands. Multiple commands are performed sequentially </a:t>
            </a:r>
            <a:r>
              <a:rPr lang="en-US" sz="1400" dirty="0" smtClean="0">
                <a:latin typeface="Consolas"/>
                <a:cs typeface="Consolas"/>
              </a:rPr>
              <a:t>in the </a:t>
            </a:r>
            <a:r>
              <a:rPr lang="en-US" sz="1400" dirty="0">
                <a:latin typeface="Consolas"/>
                <a:cs typeface="Consolas"/>
              </a:rPr>
              <a:t>given </a:t>
            </a:r>
            <a:r>
              <a:rPr lang="en-US" sz="1400" dirty="0" smtClean="0">
                <a:latin typeface="Consolas"/>
                <a:cs typeface="Consolas"/>
              </a:rPr>
              <a:t>order.</a:t>
            </a:r>
          </a:p>
          <a:p>
            <a:pPr marL="287338" lvl="1" indent="0">
              <a:buNone/>
            </a:pPr>
            <a:endParaRPr lang="en-US" sz="1400" u="sng" dirty="0" smtClean="0">
              <a:latin typeface="Consolas"/>
              <a:cs typeface="Consolas"/>
            </a:endParaRPr>
          </a:p>
          <a:p>
            <a:pPr marL="287338" lvl="1" indent="0">
              <a:buNone/>
            </a:pPr>
            <a:r>
              <a:rPr lang="en-US" sz="1400" u="sng" dirty="0" smtClean="0">
                <a:latin typeface="Consolas"/>
                <a:cs typeface="Consolas"/>
              </a:rPr>
              <a:t>The </a:t>
            </a:r>
            <a:r>
              <a:rPr lang="en-US" sz="1400" u="sng" dirty="0">
                <a:latin typeface="Consolas"/>
                <a:cs typeface="Consolas"/>
              </a:rPr>
              <a:t>files and directories where receipts are stored are subject to change. Always use </a:t>
            </a:r>
            <a:r>
              <a:rPr lang="en-US" sz="1400" u="sng" dirty="0" err="1">
                <a:latin typeface="Consolas"/>
                <a:cs typeface="Consolas"/>
              </a:rPr>
              <a:t>pkgutil</a:t>
            </a:r>
            <a:r>
              <a:rPr lang="en-US" sz="1400" u="sng" dirty="0">
                <a:latin typeface="Consolas"/>
                <a:cs typeface="Consolas"/>
              </a:rPr>
              <a:t> to query or modify them</a:t>
            </a:r>
            <a:r>
              <a:rPr lang="en-US" sz="1400" u="sng" dirty="0" smtClean="0">
                <a:latin typeface="Consolas"/>
                <a:cs typeface="Consolas"/>
              </a:rPr>
              <a:t>.</a:t>
            </a:r>
            <a:endParaRPr lang="en-US" sz="1400" u="sng" dirty="0">
              <a:latin typeface="Consolas"/>
              <a:cs typeface="Consolas"/>
            </a:endParaRPr>
          </a:p>
        </p:txBody>
      </p:sp>
      <p:sp>
        <p:nvSpPr>
          <p:cNvPr id="4" name="Multiply 3"/>
          <p:cNvSpPr/>
          <p:nvPr/>
        </p:nvSpPr>
        <p:spPr>
          <a:xfrm>
            <a:off x="-583260" y="1298221"/>
            <a:ext cx="8683038" cy="2342445"/>
          </a:xfrm>
          <a:prstGeom prst="mathMultiply">
            <a:avLst>
              <a:gd name="adj1" fmla="val 16291"/>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Tree>
    <p:extLst>
      <p:ext uri="{BB962C8B-B14F-4D97-AF65-F5344CB8AC3E}">
        <p14:creationId xmlns:p14="http://schemas.microsoft.com/office/powerpoint/2010/main" val="369390854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pkgutil</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sz="1700" dirty="0" smtClean="0">
                <a:latin typeface="Consolas"/>
                <a:cs typeface="Consolas"/>
              </a:rPr>
              <a:t>  -</a:t>
            </a:r>
            <a:r>
              <a:rPr lang="en-US" sz="1700" dirty="0">
                <a:latin typeface="Consolas"/>
                <a:cs typeface="Consolas"/>
              </a:rPr>
              <a:t>-</a:t>
            </a:r>
            <a:r>
              <a:rPr lang="en-US" sz="1700" dirty="0" err="1">
                <a:latin typeface="Consolas"/>
                <a:cs typeface="Consolas"/>
              </a:rPr>
              <a:t>pkgs</a:t>
            </a:r>
            <a:r>
              <a:rPr lang="en-US" sz="1700" dirty="0">
                <a:latin typeface="Consolas"/>
                <a:cs typeface="Consolas"/>
              </a:rPr>
              <a:t>, --packages     List all currently installed package IDs on --volume</a:t>
            </a:r>
          </a:p>
          <a:p>
            <a:pPr marL="0" indent="0">
              <a:buNone/>
            </a:pPr>
            <a:r>
              <a:rPr lang="en-US" sz="1700" dirty="0">
                <a:latin typeface="Consolas"/>
                <a:cs typeface="Consolas"/>
              </a:rPr>
              <a:t>  --</a:t>
            </a:r>
            <a:r>
              <a:rPr lang="en-US" sz="1700" dirty="0" err="1">
                <a:latin typeface="Consolas"/>
                <a:cs typeface="Consolas"/>
              </a:rPr>
              <a:t>pkgs-plist</a:t>
            </a:r>
            <a:r>
              <a:rPr lang="en-US" sz="1700" dirty="0">
                <a:latin typeface="Consolas"/>
                <a:cs typeface="Consolas"/>
              </a:rPr>
              <a:t>           List all package IDs on --volume in </a:t>
            </a:r>
            <a:r>
              <a:rPr lang="en-US" sz="1700" dirty="0" err="1">
                <a:latin typeface="Consolas"/>
                <a:cs typeface="Consolas"/>
              </a:rPr>
              <a:t>plist</a:t>
            </a:r>
            <a:r>
              <a:rPr lang="en-US" sz="1700" dirty="0">
                <a:latin typeface="Consolas"/>
                <a:cs typeface="Consolas"/>
              </a:rPr>
              <a:t> format</a:t>
            </a:r>
          </a:p>
          <a:p>
            <a:pPr marL="0" indent="0">
              <a:buNone/>
            </a:pPr>
            <a:r>
              <a:rPr lang="en-US" sz="1700" dirty="0">
                <a:latin typeface="Consolas"/>
                <a:cs typeface="Consolas"/>
              </a:rPr>
              <a:t>  --</a:t>
            </a:r>
            <a:r>
              <a:rPr lang="en-US" sz="1700" dirty="0" err="1">
                <a:latin typeface="Consolas"/>
                <a:cs typeface="Consolas"/>
              </a:rPr>
              <a:t>pkgs</a:t>
            </a:r>
            <a:r>
              <a:rPr lang="en-US" sz="1700" dirty="0">
                <a:latin typeface="Consolas"/>
                <a:cs typeface="Consolas"/>
              </a:rPr>
              <a:t>=REGEXP          List package IDs on --volume that match REGEXP</a:t>
            </a:r>
          </a:p>
          <a:p>
            <a:pPr marL="0" indent="0">
              <a:buNone/>
            </a:pPr>
            <a:r>
              <a:rPr lang="en-US" sz="1700" dirty="0">
                <a:latin typeface="Consolas"/>
                <a:cs typeface="Consolas"/>
              </a:rPr>
              <a:t>  --groups               List all GROUPIDs on --volume</a:t>
            </a:r>
          </a:p>
          <a:p>
            <a:pPr marL="0" indent="0">
              <a:buNone/>
            </a:pPr>
            <a:r>
              <a:rPr lang="en-US" sz="1700" dirty="0">
                <a:latin typeface="Consolas"/>
                <a:cs typeface="Consolas"/>
              </a:rPr>
              <a:t>  --groups-</a:t>
            </a:r>
            <a:r>
              <a:rPr lang="en-US" sz="1700" dirty="0" err="1">
                <a:latin typeface="Consolas"/>
                <a:cs typeface="Consolas"/>
              </a:rPr>
              <a:t>plist</a:t>
            </a:r>
            <a:r>
              <a:rPr lang="en-US" sz="1700" dirty="0">
                <a:latin typeface="Consolas"/>
                <a:cs typeface="Consolas"/>
              </a:rPr>
              <a:t>         List all GROUPIDs on --volume in </a:t>
            </a:r>
            <a:r>
              <a:rPr lang="en-US" sz="1700" dirty="0" err="1">
                <a:latin typeface="Consolas"/>
                <a:cs typeface="Consolas"/>
              </a:rPr>
              <a:t>plist</a:t>
            </a:r>
            <a:r>
              <a:rPr lang="en-US" sz="1700" dirty="0">
                <a:latin typeface="Consolas"/>
                <a:cs typeface="Consolas"/>
              </a:rPr>
              <a:t> format</a:t>
            </a:r>
          </a:p>
          <a:p>
            <a:pPr marL="0" indent="0">
              <a:buNone/>
            </a:pPr>
            <a:r>
              <a:rPr lang="en-US" sz="1700" dirty="0">
                <a:latin typeface="Consolas"/>
                <a:cs typeface="Consolas"/>
              </a:rPr>
              <a:t>  --group-</a:t>
            </a:r>
            <a:r>
              <a:rPr lang="en-US" sz="1700" dirty="0" err="1">
                <a:latin typeface="Consolas"/>
                <a:cs typeface="Consolas"/>
              </a:rPr>
              <a:t>pkgs</a:t>
            </a:r>
            <a:r>
              <a:rPr lang="en-US" sz="1700" dirty="0">
                <a:latin typeface="Consolas"/>
                <a:cs typeface="Consolas"/>
              </a:rPr>
              <a:t> GROUPID   List all PKGIDs in GROUPID</a:t>
            </a:r>
          </a:p>
          <a:p>
            <a:pPr marL="0" indent="0">
              <a:buNone/>
            </a:pPr>
            <a:r>
              <a:rPr lang="en-US" sz="1700" dirty="0">
                <a:latin typeface="Consolas"/>
                <a:cs typeface="Consolas"/>
              </a:rPr>
              <a:t>  --files PKGID          List files installed by the specified package</a:t>
            </a:r>
          </a:p>
          <a:p>
            <a:pPr marL="0" indent="0">
              <a:buNone/>
            </a:pPr>
            <a:r>
              <a:rPr lang="en-US" sz="1700" dirty="0">
                <a:latin typeface="Consolas"/>
                <a:cs typeface="Consolas"/>
              </a:rPr>
              <a:t>  --</a:t>
            </a:r>
            <a:r>
              <a:rPr lang="en-US" sz="1700" dirty="0" err="1">
                <a:latin typeface="Consolas"/>
                <a:cs typeface="Consolas"/>
              </a:rPr>
              <a:t>lsbom</a:t>
            </a:r>
            <a:r>
              <a:rPr lang="en-US" sz="1700" dirty="0">
                <a:latin typeface="Consolas"/>
                <a:cs typeface="Consolas"/>
              </a:rPr>
              <a:t> PKGID          List files in the same format as '</a:t>
            </a:r>
            <a:r>
              <a:rPr lang="en-US" sz="1700" dirty="0" err="1">
                <a:latin typeface="Consolas"/>
                <a:cs typeface="Consolas"/>
              </a:rPr>
              <a:t>lsbom</a:t>
            </a:r>
            <a:r>
              <a:rPr lang="en-US" sz="1700" dirty="0">
                <a:latin typeface="Consolas"/>
                <a:cs typeface="Consolas"/>
              </a:rPr>
              <a:t> -s'</a:t>
            </a:r>
          </a:p>
          <a:p>
            <a:pPr marL="0" indent="0">
              <a:buNone/>
            </a:pPr>
            <a:r>
              <a:rPr lang="en-US" sz="1700" dirty="0">
                <a:latin typeface="Consolas"/>
                <a:cs typeface="Consolas"/>
              </a:rPr>
              <a:t>  --</a:t>
            </a:r>
            <a:r>
              <a:rPr lang="en-US" sz="1700" dirty="0" err="1">
                <a:latin typeface="Consolas"/>
                <a:cs typeface="Consolas"/>
              </a:rPr>
              <a:t>pkg</a:t>
            </a:r>
            <a:r>
              <a:rPr lang="en-US" sz="1700" dirty="0">
                <a:latin typeface="Consolas"/>
                <a:cs typeface="Consolas"/>
              </a:rPr>
              <a:t>-groups PKGID     List all GROUPIDs that PKGID is a member of</a:t>
            </a:r>
          </a:p>
          <a:p>
            <a:pPr marL="0" indent="0">
              <a:buNone/>
            </a:pPr>
            <a:r>
              <a:rPr lang="en-US" sz="1700" dirty="0">
                <a:latin typeface="Consolas"/>
                <a:cs typeface="Consolas"/>
              </a:rPr>
              <a:t>  --export-</a:t>
            </a:r>
            <a:r>
              <a:rPr lang="en-US" sz="1700" dirty="0" err="1">
                <a:latin typeface="Consolas"/>
                <a:cs typeface="Consolas"/>
              </a:rPr>
              <a:t>plist</a:t>
            </a:r>
            <a:r>
              <a:rPr lang="en-US" sz="1700" dirty="0">
                <a:latin typeface="Consolas"/>
                <a:cs typeface="Consolas"/>
              </a:rPr>
              <a:t> PKGID   Print all info about PKGID in </a:t>
            </a:r>
            <a:r>
              <a:rPr lang="en-US" sz="1700" dirty="0" err="1">
                <a:latin typeface="Consolas"/>
                <a:cs typeface="Consolas"/>
              </a:rPr>
              <a:t>plist</a:t>
            </a:r>
            <a:r>
              <a:rPr lang="en-US" sz="1700" dirty="0">
                <a:latin typeface="Consolas"/>
                <a:cs typeface="Consolas"/>
              </a:rPr>
              <a:t> format</a:t>
            </a:r>
          </a:p>
          <a:p>
            <a:pPr marL="0" indent="0">
              <a:buNone/>
            </a:pPr>
            <a:r>
              <a:rPr lang="en-US" sz="1700" dirty="0">
                <a:latin typeface="Consolas"/>
                <a:cs typeface="Consolas"/>
              </a:rPr>
              <a:t>  --verify PKGID         Verify file permissions of the specified package</a:t>
            </a:r>
          </a:p>
          <a:p>
            <a:pPr marL="0" indent="0">
              <a:buNone/>
            </a:pPr>
            <a:r>
              <a:rPr lang="en-US" sz="1700" dirty="0">
                <a:latin typeface="Consolas"/>
                <a:cs typeface="Consolas"/>
              </a:rPr>
              <a:t>  --</a:t>
            </a:r>
            <a:r>
              <a:rPr lang="en-US" sz="1700" dirty="0" err="1">
                <a:latin typeface="Consolas"/>
                <a:cs typeface="Consolas"/>
              </a:rPr>
              <a:t>pkg</a:t>
            </a:r>
            <a:r>
              <a:rPr lang="en-US" sz="1700" dirty="0">
                <a:latin typeface="Consolas"/>
                <a:cs typeface="Consolas"/>
              </a:rPr>
              <a:t>-info PKGID       Show metadata about PKGID</a:t>
            </a:r>
          </a:p>
          <a:p>
            <a:pPr marL="0" indent="0">
              <a:buNone/>
            </a:pPr>
            <a:r>
              <a:rPr lang="en-US" sz="1700" dirty="0">
                <a:latin typeface="Consolas"/>
                <a:cs typeface="Consolas"/>
              </a:rPr>
              <a:t>  --</a:t>
            </a:r>
            <a:r>
              <a:rPr lang="en-US" sz="1700" dirty="0" err="1">
                <a:latin typeface="Consolas"/>
                <a:cs typeface="Consolas"/>
              </a:rPr>
              <a:t>pkg</a:t>
            </a:r>
            <a:r>
              <a:rPr lang="en-US" sz="1700" dirty="0">
                <a:latin typeface="Consolas"/>
                <a:cs typeface="Consolas"/>
              </a:rPr>
              <a:t>-info-</a:t>
            </a:r>
            <a:r>
              <a:rPr lang="en-US" sz="1700" dirty="0" err="1">
                <a:latin typeface="Consolas"/>
                <a:cs typeface="Consolas"/>
              </a:rPr>
              <a:t>plist</a:t>
            </a:r>
            <a:r>
              <a:rPr lang="en-US" sz="1700" dirty="0">
                <a:latin typeface="Consolas"/>
                <a:cs typeface="Consolas"/>
              </a:rPr>
              <a:t> PKGID Show metadata about PKGID in </a:t>
            </a:r>
            <a:r>
              <a:rPr lang="en-US" sz="1700" dirty="0" err="1">
                <a:latin typeface="Consolas"/>
                <a:cs typeface="Consolas"/>
              </a:rPr>
              <a:t>plist</a:t>
            </a:r>
            <a:r>
              <a:rPr lang="en-US" sz="1700" dirty="0">
                <a:latin typeface="Consolas"/>
                <a:cs typeface="Consolas"/>
              </a:rPr>
              <a:t> format</a:t>
            </a:r>
          </a:p>
          <a:p>
            <a:pPr marL="0" indent="0">
              <a:buNone/>
            </a:pPr>
            <a:r>
              <a:rPr lang="en-US" sz="1700" dirty="0">
                <a:latin typeface="Consolas"/>
                <a:cs typeface="Consolas"/>
              </a:rPr>
              <a:t>  --file-info PATH       Show metadata known about PATH</a:t>
            </a:r>
          </a:p>
          <a:p>
            <a:pPr marL="0" indent="0">
              <a:buNone/>
            </a:pPr>
            <a:r>
              <a:rPr lang="en-US" sz="1700" dirty="0">
                <a:latin typeface="Consolas"/>
                <a:cs typeface="Consolas"/>
              </a:rPr>
              <a:t>  --file-info-</a:t>
            </a:r>
            <a:r>
              <a:rPr lang="en-US" sz="1700" dirty="0" err="1">
                <a:latin typeface="Consolas"/>
                <a:cs typeface="Consolas"/>
              </a:rPr>
              <a:t>plist</a:t>
            </a:r>
            <a:r>
              <a:rPr lang="en-US" sz="1700" dirty="0">
                <a:latin typeface="Consolas"/>
                <a:cs typeface="Consolas"/>
              </a:rPr>
              <a:t> PATH Show metadata known about PATH in </a:t>
            </a:r>
            <a:r>
              <a:rPr lang="en-US" sz="1700" dirty="0" err="1">
                <a:latin typeface="Consolas"/>
                <a:cs typeface="Consolas"/>
              </a:rPr>
              <a:t>plist</a:t>
            </a:r>
            <a:r>
              <a:rPr lang="en-US" sz="1700" dirty="0">
                <a:latin typeface="Consolas"/>
                <a:cs typeface="Consolas"/>
              </a:rPr>
              <a:t> </a:t>
            </a:r>
            <a:r>
              <a:rPr lang="en-US" sz="1700" dirty="0" smtClean="0">
                <a:latin typeface="Consolas"/>
                <a:cs typeface="Consolas"/>
              </a:rPr>
              <a:t>format</a:t>
            </a:r>
            <a:endParaRPr lang="en-US" sz="1700" dirty="0">
              <a:latin typeface="Consolas"/>
              <a:cs typeface="Consolas"/>
            </a:endParaRPr>
          </a:p>
          <a:p>
            <a:pPr marL="0" indent="0">
              <a:buNone/>
            </a:pPr>
            <a:r>
              <a:rPr lang="en-US" sz="1700" dirty="0">
                <a:latin typeface="Consolas"/>
                <a:cs typeface="Consolas"/>
              </a:rPr>
              <a:t>File Commands:</a:t>
            </a:r>
          </a:p>
          <a:p>
            <a:pPr marL="0" indent="0">
              <a:buNone/>
            </a:pPr>
            <a:r>
              <a:rPr lang="en-US" sz="1700" dirty="0">
                <a:latin typeface="Consolas"/>
                <a:cs typeface="Consolas"/>
              </a:rPr>
              <a:t>  --payload-files PATH   List the paths archived within the (m)</a:t>
            </a:r>
            <a:r>
              <a:rPr lang="en-US" sz="1700" dirty="0" err="1">
                <a:latin typeface="Consolas"/>
                <a:cs typeface="Consolas"/>
              </a:rPr>
              <a:t>pkg</a:t>
            </a:r>
            <a:r>
              <a:rPr lang="en-US" sz="1700" dirty="0">
                <a:latin typeface="Consolas"/>
                <a:cs typeface="Consolas"/>
              </a:rPr>
              <a:t> at </a:t>
            </a:r>
            <a:r>
              <a:rPr lang="en-US" sz="1700" dirty="0" smtClean="0">
                <a:latin typeface="Consolas"/>
                <a:cs typeface="Consolas"/>
              </a:rPr>
              <a:t>PATH </a:t>
            </a:r>
            <a:endParaRPr lang="en-US" sz="1700" dirty="0">
              <a:latin typeface="Consolas"/>
              <a:cs typeface="Consolas"/>
            </a:endParaRPr>
          </a:p>
        </p:txBody>
      </p:sp>
    </p:spTree>
    <p:extLst>
      <p:ext uri="{BB962C8B-B14F-4D97-AF65-F5344CB8AC3E}">
        <p14:creationId xmlns:p14="http://schemas.microsoft.com/office/powerpoint/2010/main" val="16036907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pkgutil</a:t>
            </a:r>
            <a:r>
              <a:rPr lang="en-US" dirty="0" smtClean="0"/>
              <a:t> --</a:t>
            </a:r>
            <a:r>
              <a:rPr lang="en-US" dirty="0" err="1" smtClean="0"/>
              <a:t>pkg</a:t>
            </a:r>
            <a:r>
              <a:rPr lang="en-US" dirty="0" smtClean="0"/>
              <a:t>-info</a:t>
            </a:r>
            <a:endParaRPr lang="en-US" dirty="0"/>
          </a:p>
        </p:txBody>
      </p:sp>
      <p:sp>
        <p:nvSpPr>
          <p:cNvPr id="3" name="Content Placeholder 2"/>
          <p:cNvSpPr>
            <a:spLocks noGrp="1"/>
          </p:cNvSpPr>
          <p:nvPr>
            <p:ph idx="1"/>
          </p:nvPr>
        </p:nvSpPr>
        <p:spPr/>
        <p:txBody>
          <a:bodyPr/>
          <a:lstStyle/>
          <a:p>
            <a:r>
              <a:rPr lang="en-US" dirty="0" smtClean="0"/>
              <a:t>Information Provided</a:t>
            </a:r>
          </a:p>
          <a:p>
            <a:pPr lvl="1"/>
            <a:r>
              <a:rPr lang="en-US" dirty="0" smtClean="0"/>
              <a:t>package-id</a:t>
            </a:r>
          </a:p>
          <a:p>
            <a:pPr lvl="1"/>
            <a:r>
              <a:rPr lang="en-US" dirty="0" smtClean="0"/>
              <a:t>version</a:t>
            </a:r>
          </a:p>
          <a:p>
            <a:pPr lvl="1"/>
            <a:r>
              <a:rPr lang="en-US" dirty="0" smtClean="0"/>
              <a:t>volume</a:t>
            </a:r>
          </a:p>
          <a:p>
            <a:pPr lvl="1"/>
            <a:r>
              <a:rPr lang="en-US" dirty="0" smtClean="0"/>
              <a:t>location</a:t>
            </a:r>
          </a:p>
          <a:p>
            <a:pPr lvl="1"/>
            <a:r>
              <a:rPr lang="en-US" dirty="0" smtClean="0"/>
              <a:t>install-time</a:t>
            </a:r>
          </a:p>
          <a:p>
            <a:pPr lvl="1"/>
            <a:r>
              <a:rPr lang="en-US" dirty="0" smtClean="0"/>
              <a:t>group(s)</a:t>
            </a:r>
            <a:endParaRPr lang="en-US" dirty="0"/>
          </a:p>
        </p:txBody>
      </p:sp>
      <p:sp>
        <p:nvSpPr>
          <p:cNvPr id="5" name="TextBox 4"/>
          <p:cNvSpPr txBox="1"/>
          <p:nvPr/>
        </p:nvSpPr>
        <p:spPr>
          <a:xfrm>
            <a:off x="3226285" y="1819265"/>
            <a:ext cx="5651718" cy="2334998"/>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nSpc>
                <a:spcPct val="80000"/>
              </a:lnSpc>
              <a:spcAft>
                <a:spcPts val="600"/>
              </a:spcAft>
            </a:pPr>
            <a:r>
              <a:rPr lang="en-US" sz="1600" dirty="0">
                <a:solidFill>
                  <a:srgbClr val="00FF55"/>
                </a:solidFill>
                <a:latin typeface="Consolas"/>
                <a:ea typeface="Verdana" pitchFamily="34" charset="0"/>
                <a:cs typeface="Consolas"/>
              </a:rPr>
              <a:t>$ </a:t>
            </a:r>
            <a:r>
              <a:rPr lang="en-US" sz="1600" dirty="0" err="1">
                <a:solidFill>
                  <a:srgbClr val="00FF55"/>
                </a:solidFill>
                <a:latin typeface="Consolas"/>
                <a:ea typeface="Verdana" pitchFamily="34" charset="0"/>
                <a:cs typeface="Consolas"/>
              </a:rPr>
              <a:t>pkgutil</a:t>
            </a:r>
            <a:r>
              <a:rPr lang="en-US" sz="1600" dirty="0">
                <a:solidFill>
                  <a:srgbClr val="00FF55"/>
                </a:solidFill>
                <a:latin typeface="Consolas"/>
                <a:ea typeface="Verdana" pitchFamily="34" charset="0"/>
                <a:cs typeface="Consolas"/>
              </a:rPr>
              <a:t> --</a:t>
            </a:r>
            <a:r>
              <a:rPr lang="en-US" sz="1600" dirty="0" err="1">
                <a:solidFill>
                  <a:srgbClr val="00FF55"/>
                </a:solidFill>
                <a:latin typeface="Consolas"/>
                <a:ea typeface="Verdana" pitchFamily="34" charset="0"/>
                <a:cs typeface="Consolas"/>
              </a:rPr>
              <a:t>pkg</a:t>
            </a:r>
            <a:r>
              <a:rPr lang="en-US" sz="1600" dirty="0">
                <a:solidFill>
                  <a:srgbClr val="00FF55"/>
                </a:solidFill>
                <a:latin typeface="Consolas"/>
                <a:ea typeface="Verdana" pitchFamily="34" charset="0"/>
                <a:cs typeface="Consolas"/>
              </a:rPr>
              <a:t>-info </a:t>
            </a:r>
            <a:r>
              <a:rPr lang="en-US" sz="1600" dirty="0" err="1">
                <a:solidFill>
                  <a:srgbClr val="00FF55"/>
                </a:solidFill>
                <a:latin typeface="Consolas"/>
                <a:ea typeface="Verdana" pitchFamily="34" charset="0"/>
                <a:cs typeface="Consolas"/>
              </a:rPr>
              <a:t>com.apple.pkg.RemoteDesktop</a:t>
            </a:r>
            <a:endParaRPr lang="en-US" sz="1600" dirty="0">
              <a:solidFill>
                <a:srgbClr val="00FF55"/>
              </a:solidFill>
              <a:latin typeface="Consolas"/>
              <a:ea typeface="Verdana" pitchFamily="34" charset="0"/>
              <a:cs typeface="Consolas"/>
            </a:endParaRPr>
          </a:p>
          <a:p>
            <a:pPr>
              <a:lnSpc>
                <a:spcPct val="80000"/>
              </a:lnSpc>
              <a:spcAft>
                <a:spcPts val="600"/>
              </a:spcAft>
            </a:pPr>
            <a:r>
              <a:rPr lang="en-US" sz="1600" dirty="0">
                <a:solidFill>
                  <a:srgbClr val="00FF55"/>
                </a:solidFill>
                <a:latin typeface="Consolas"/>
                <a:ea typeface="Verdana" pitchFamily="34" charset="0"/>
                <a:cs typeface="Consolas"/>
              </a:rPr>
              <a:t>package-id: </a:t>
            </a:r>
            <a:r>
              <a:rPr lang="en-US" sz="1600" dirty="0" err="1">
                <a:solidFill>
                  <a:srgbClr val="00FF55"/>
                </a:solidFill>
                <a:latin typeface="Consolas"/>
                <a:ea typeface="Verdana" pitchFamily="34" charset="0"/>
                <a:cs typeface="Consolas"/>
              </a:rPr>
              <a:t>com.apple.pkg.RemoteDesktop</a:t>
            </a:r>
            <a:endParaRPr lang="en-US" sz="1600" dirty="0">
              <a:solidFill>
                <a:srgbClr val="00FF55"/>
              </a:solidFill>
              <a:latin typeface="Consolas"/>
              <a:ea typeface="Verdana" pitchFamily="34" charset="0"/>
              <a:cs typeface="Consolas"/>
            </a:endParaRPr>
          </a:p>
          <a:p>
            <a:pPr>
              <a:lnSpc>
                <a:spcPct val="80000"/>
              </a:lnSpc>
              <a:spcAft>
                <a:spcPts val="600"/>
              </a:spcAft>
            </a:pPr>
            <a:r>
              <a:rPr lang="en-US" sz="1600" dirty="0">
                <a:solidFill>
                  <a:srgbClr val="00FF55"/>
                </a:solidFill>
                <a:latin typeface="Consolas"/>
                <a:ea typeface="Verdana" pitchFamily="34" charset="0"/>
                <a:cs typeface="Consolas"/>
              </a:rPr>
              <a:t>version: 10.8.0.1.1.1306847324</a:t>
            </a:r>
          </a:p>
          <a:p>
            <a:pPr>
              <a:lnSpc>
                <a:spcPct val="80000"/>
              </a:lnSpc>
              <a:spcAft>
                <a:spcPts val="600"/>
              </a:spcAft>
            </a:pPr>
            <a:r>
              <a:rPr lang="en-US" sz="1600" dirty="0">
                <a:solidFill>
                  <a:srgbClr val="00FF55"/>
                </a:solidFill>
                <a:latin typeface="Consolas"/>
                <a:ea typeface="Verdana" pitchFamily="34" charset="0"/>
                <a:cs typeface="Consolas"/>
              </a:rPr>
              <a:t>volume: /</a:t>
            </a:r>
          </a:p>
          <a:p>
            <a:pPr>
              <a:lnSpc>
                <a:spcPct val="80000"/>
              </a:lnSpc>
              <a:spcAft>
                <a:spcPts val="600"/>
              </a:spcAft>
            </a:pPr>
            <a:r>
              <a:rPr lang="en-US" sz="1600" dirty="0">
                <a:solidFill>
                  <a:srgbClr val="00FF55"/>
                </a:solidFill>
                <a:latin typeface="Consolas"/>
                <a:ea typeface="Verdana" pitchFamily="34" charset="0"/>
                <a:cs typeface="Consolas"/>
              </a:rPr>
              <a:t>location: /</a:t>
            </a:r>
          </a:p>
          <a:p>
            <a:pPr>
              <a:lnSpc>
                <a:spcPct val="80000"/>
              </a:lnSpc>
              <a:spcAft>
                <a:spcPts val="600"/>
              </a:spcAft>
            </a:pPr>
            <a:r>
              <a:rPr lang="en-US" sz="1600" dirty="0">
                <a:solidFill>
                  <a:srgbClr val="00FF55"/>
                </a:solidFill>
                <a:latin typeface="Consolas"/>
                <a:ea typeface="Verdana" pitchFamily="34" charset="0"/>
                <a:cs typeface="Consolas"/>
              </a:rPr>
              <a:t>install-time: 1371644630</a:t>
            </a:r>
          </a:p>
          <a:p>
            <a:pPr>
              <a:lnSpc>
                <a:spcPct val="80000"/>
              </a:lnSpc>
              <a:spcAft>
                <a:spcPts val="600"/>
              </a:spcAft>
            </a:pPr>
            <a:r>
              <a:rPr lang="en-US" sz="1600" dirty="0">
                <a:solidFill>
                  <a:srgbClr val="00FF55"/>
                </a:solidFill>
                <a:latin typeface="Consolas"/>
                <a:ea typeface="Verdana" pitchFamily="34" charset="0"/>
                <a:cs typeface="Consolas"/>
              </a:rPr>
              <a:t>groups: </a:t>
            </a:r>
            <a:r>
              <a:rPr lang="en-US" sz="1600" dirty="0" err="1">
                <a:solidFill>
                  <a:srgbClr val="00FF55"/>
                </a:solidFill>
                <a:latin typeface="Consolas"/>
                <a:ea typeface="Verdana" pitchFamily="34" charset="0"/>
                <a:cs typeface="Consolas"/>
              </a:rPr>
              <a:t>com.apple.snowleopard</a:t>
            </a:r>
            <a:r>
              <a:rPr lang="en-US" sz="1600" dirty="0">
                <a:solidFill>
                  <a:srgbClr val="00FF55"/>
                </a:solidFill>
                <a:latin typeface="Consolas"/>
                <a:ea typeface="Verdana" pitchFamily="34" charset="0"/>
                <a:cs typeface="Consolas"/>
              </a:rPr>
              <a:t>-repair-</a:t>
            </a:r>
            <a:r>
              <a:rPr lang="en-US" sz="1600" dirty="0" err="1">
                <a:solidFill>
                  <a:srgbClr val="00FF55"/>
                </a:solidFill>
                <a:latin typeface="Consolas"/>
                <a:ea typeface="Verdana" pitchFamily="34" charset="0"/>
                <a:cs typeface="Consolas"/>
              </a:rPr>
              <a:t>permissions.pkg</a:t>
            </a:r>
            <a:r>
              <a:rPr lang="en-US" sz="1600" dirty="0">
                <a:solidFill>
                  <a:srgbClr val="00FF55"/>
                </a:solidFill>
                <a:latin typeface="Consolas"/>
                <a:ea typeface="Verdana" pitchFamily="34" charset="0"/>
                <a:cs typeface="Consolas"/>
              </a:rPr>
              <a:t>-group </a:t>
            </a:r>
            <a:r>
              <a:rPr lang="en-US" sz="1600" dirty="0" err="1">
                <a:solidFill>
                  <a:srgbClr val="00FF55"/>
                </a:solidFill>
                <a:latin typeface="Consolas"/>
                <a:ea typeface="Verdana" pitchFamily="34" charset="0"/>
                <a:cs typeface="Consolas"/>
              </a:rPr>
              <a:t>com.apple.FindSystemFiles.pkg</a:t>
            </a:r>
            <a:r>
              <a:rPr lang="en-US" sz="1600" dirty="0">
                <a:solidFill>
                  <a:srgbClr val="00FF55"/>
                </a:solidFill>
                <a:latin typeface="Consolas"/>
                <a:ea typeface="Verdana" pitchFamily="34" charset="0"/>
                <a:cs typeface="Consolas"/>
              </a:rPr>
              <a:t>-group </a:t>
            </a:r>
          </a:p>
        </p:txBody>
      </p:sp>
    </p:spTree>
    <p:extLst>
      <p:ext uri="{BB962C8B-B14F-4D97-AF65-F5344CB8AC3E}">
        <p14:creationId xmlns:p14="http://schemas.microsoft.com/office/powerpoint/2010/main" val="7296075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pkgutil</a:t>
            </a:r>
            <a:r>
              <a:rPr lang="en-US" dirty="0" smtClean="0"/>
              <a:t> --</a:t>
            </a:r>
            <a:r>
              <a:rPr lang="en-US" dirty="0" err="1" smtClean="0"/>
              <a:t>pkg</a:t>
            </a:r>
            <a:r>
              <a:rPr lang="en-US" dirty="0" smtClean="0"/>
              <a:t>-info</a:t>
            </a:r>
            <a:endParaRPr lang="en-US" dirty="0"/>
          </a:p>
        </p:txBody>
      </p:sp>
      <p:sp>
        <p:nvSpPr>
          <p:cNvPr id="3" name="Content Placeholder 2"/>
          <p:cNvSpPr>
            <a:spLocks noGrp="1"/>
          </p:cNvSpPr>
          <p:nvPr>
            <p:ph idx="1"/>
          </p:nvPr>
        </p:nvSpPr>
        <p:spPr>
          <a:xfrm>
            <a:off x="609600" y="1447801"/>
            <a:ext cx="8229600" cy="2717042"/>
          </a:xfrm>
        </p:spPr>
        <p:txBody>
          <a:bodyPr>
            <a:normAutofit/>
          </a:bodyPr>
          <a:lstStyle/>
          <a:p>
            <a:r>
              <a:rPr lang="en-US" dirty="0" smtClean="0"/>
              <a:t>Information Provided</a:t>
            </a:r>
          </a:p>
          <a:p>
            <a:pPr lvl="1"/>
            <a:r>
              <a:rPr lang="en-US" dirty="0" smtClean="0"/>
              <a:t>package-id</a:t>
            </a:r>
          </a:p>
          <a:p>
            <a:pPr lvl="1"/>
            <a:r>
              <a:rPr lang="en-US" dirty="0" smtClean="0"/>
              <a:t>version</a:t>
            </a:r>
          </a:p>
          <a:p>
            <a:pPr lvl="1"/>
            <a:r>
              <a:rPr lang="en-US" dirty="0" smtClean="0"/>
              <a:t>volume</a:t>
            </a:r>
          </a:p>
          <a:p>
            <a:pPr lvl="1"/>
            <a:r>
              <a:rPr lang="en-US" dirty="0" smtClean="0"/>
              <a:t>location</a:t>
            </a:r>
          </a:p>
          <a:p>
            <a:pPr lvl="1"/>
            <a:r>
              <a:rPr lang="en-US" dirty="0" smtClean="0"/>
              <a:t>install-time</a:t>
            </a:r>
          </a:p>
          <a:p>
            <a:pPr lvl="1"/>
            <a:r>
              <a:rPr lang="en-US" dirty="0" smtClean="0"/>
              <a:t>group(s)</a:t>
            </a:r>
            <a:endParaRPr lang="en-US" dirty="0"/>
          </a:p>
        </p:txBody>
      </p:sp>
      <p:sp>
        <p:nvSpPr>
          <p:cNvPr id="5" name="Content Placeholder 2"/>
          <p:cNvSpPr txBox="1">
            <a:spLocks/>
          </p:cNvSpPr>
          <p:nvPr/>
        </p:nvSpPr>
        <p:spPr>
          <a:xfrm>
            <a:off x="762000" y="4291934"/>
            <a:ext cx="8229600" cy="1627096"/>
          </a:xfrm>
          <a:prstGeom prst="rect">
            <a:avLst/>
          </a:prstGeom>
        </p:spPr>
        <p:txBody>
          <a:bodyPr vert="horz" lIns="91440" tIns="45720" rIns="91440" bIns="45720" rtlCol="0">
            <a:normAutofit/>
          </a:bodyPr>
          <a:lstStyle>
            <a:lvl1pPr marL="231775" indent="-231775" algn="l" defTabSz="914400" rtl="0" eaLnBrk="1" latinLnBrk="0" hangingPunct="1">
              <a:spcBef>
                <a:spcPts val="0"/>
              </a:spcBef>
              <a:spcAft>
                <a:spcPts val="600"/>
              </a:spcAft>
              <a:buClr>
                <a:schemeClr val="tx2"/>
              </a:buClr>
              <a:buSzPct val="120000"/>
              <a:buFont typeface="Wingdings" pitchFamily="2" charset="2"/>
              <a:buChar char="§"/>
              <a:defRPr lang="en-US" sz="2000" b="1" kern="1200" smtClean="0">
                <a:solidFill>
                  <a:schemeClr val="tx1"/>
                </a:solidFill>
                <a:latin typeface="Arial" pitchFamily="34" charset="0"/>
                <a:ea typeface="+mn-ea"/>
                <a:cs typeface="Arial" pitchFamily="34" charset="0"/>
              </a:defRPr>
            </a:lvl1pPr>
            <a:lvl2pPr marL="515938" indent="-228600" algn="l" defTabSz="914400" rtl="0" eaLnBrk="1" latinLnBrk="0" hangingPunct="1">
              <a:spcBef>
                <a:spcPts val="0"/>
              </a:spcBef>
              <a:spcAft>
                <a:spcPts val="600"/>
              </a:spcAft>
              <a:buClr>
                <a:schemeClr val="tx2"/>
              </a:buClr>
              <a:buFont typeface="Arial" pitchFamily="34" charset="0"/>
              <a:buChar char="–"/>
              <a:defRPr lang="en-US" sz="2000" kern="1200" smtClean="0">
                <a:solidFill>
                  <a:schemeClr val="tx1"/>
                </a:solidFill>
                <a:latin typeface="Arial" pitchFamily="34" charset="0"/>
                <a:ea typeface="+mn-ea"/>
                <a:cs typeface="Arial" pitchFamily="34" charset="0"/>
              </a:defRPr>
            </a:lvl2pPr>
            <a:lvl3pPr marL="747713" indent="-231775" algn="l" defTabSz="914400" rtl="0" eaLnBrk="1" latinLnBrk="0" hangingPunct="1">
              <a:spcBef>
                <a:spcPts val="0"/>
              </a:spcBef>
              <a:spcAft>
                <a:spcPts val="600"/>
              </a:spcAft>
              <a:buClr>
                <a:schemeClr val="tx2"/>
              </a:buClr>
              <a:buSzPct val="110000"/>
              <a:buFont typeface="Wingdings" pitchFamily="2" charset="2"/>
              <a:buChar char="§"/>
              <a:defRPr lang="en-US" sz="1800" kern="1200" smtClean="0">
                <a:solidFill>
                  <a:schemeClr val="tx1"/>
                </a:solidFill>
                <a:latin typeface="Arial" pitchFamily="34" charset="0"/>
                <a:ea typeface="+mn-ea"/>
                <a:cs typeface="Arial" pitchFamily="34" charset="0"/>
              </a:defRPr>
            </a:lvl3pPr>
            <a:lvl4pPr marL="1027113" indent="-280988" algn="l" defTabSz="914400" rtl="0" eaLnBrk="1" latinLnBrk="0" hangingPunct="1">
              <a:spcBef>
                <a:spcPts val="0"/>
              </a:spcBef>
              <a:spcAft>
                <a:spcPts val="600"/>
              </a:spcAft>
              <a:buClr>
                <a:schemeClr val="tx2"/>
              </a:buClr>
              <a:buFont typeface="Arial" pitchFamily="34" charset="0"/>
              <a:buChar char="–"/>
              <a:defRPr lang="en-US" sz="1800" kern="1200" smtClean="0">
                <a:solidFill>
                  <a:schemeClr val="tx1"/>
                </a:solidFill>
                <a:latin typeface="Arial" pitchFamily="34" charset="0"/>
                <a:ea typeface="+mn-ea"/>
                <a:cs typeface="Arial" pitchFamily="34" charset="0"/>
              </a:defRPr>
            </a:lvl4pPr>
            <a:lvl5pPr marL="1319213" indent="-228600" algn="l" defTabSz="914400" rtl="0" eaLnBrk="1" latinLnBrk="0" hangingPunct="1">
              <a:spcBef>
                <a:spcPts val="0"/>
              </a:spcBef>
              <a:spcAft>
                <a:spcPts val="600"/>
              </a:spcAft>
              <a:buClr>
                <a:schemeClr val="tx2"/>
              </a:buClr>
              <a:buSzPct val="60000"/>
              <a:buFont typeface="Wingdings" pitchFamily="2" charset="2"/>
              <a:buChar char="q"/>
              <a:tabLst/>
              <a:defRPr lang="en-US" sz="1800" kern="1200" smtClean="0">
                <a:solidFill>
                  <a:schemeClr val="tx1"/>
                </a:solidFill>
                <a:latin typeface="Arial" pitchFamily="34" charset="0"/>
                <a:ea typeface="+mn-ea"/>
                <a:cs typeface="Arial" pitchFamily="34" charset="0"/>
              </a:defRPr>
            </a:lvl5pPr>
            <a:lvl6pPr marL="1608138" indent="-228600" algn="l" defTabSz="914400" rtl="0" eaLnBrk="1" latinLnBrk="0" hangingPunct="1">
              <a:spcBef>
                <a:spcPts val="0"/>
              </a:spcBef>
              <a:spcAft>
                <a:spcPts val="600"/>
              </a:spcAft>
              <a:buClr>
                <a:schemeClr val="tx2"/>
              </a:buClr>
              <a:buFont typeface="Helvetica LT Std" pitchFamily="34" charset="0"/>
              <a:buChar char="–"/>
              <a:tabLst/>
              <a:defRPr lang="en-US" sz="1800" kern="1200" smtClean="0">
                <a:solidFill>
                  <a:schemeClr val="tx1"/>
                </a:solidFill>
                <a:latin typeface="Arial" pitchFamily="34" charset="0"/>
                <a:ea typeface="+mn-ea"/>
                <a:cs typeface="Arial" pitchFamily="34" charset="0"/>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Good Match for OVAL</a:t>
            </a:r>
          </a:p>
          <a:p>
            <a:pPr lvl="1"/>
            <a:r>
              <a:rPr lang="en-US" dirty="0" smtClean="0"/>
              <a:t>Is package so-and-so installed?</a:t>
            </a:r>
          </a:p>
          <a:p>
            <a:pPr lvl="1"/>
            <a:r>
              <a:rPr lang="en-US" dirty="0" smtClean="0"/>
              <a:t>Is version such-and-such of package so-and-so installed?</a:t>
            </a:r>
          </a:p>
          <a:p>
            <a:pPr lvl="1"/>
            <a:r>
              <a:rPr lang="en-US" dirty="0" smtClean="0"/>
              <a:t>Aligns with existing package tests (</a:t>
            </a:r>
            <a:r>
              <a:rPr lang="en-US" dirty="0" err="1" smtClean="0"/>
              <a:t>rpminfo</a:t>
            </a:r>
            <a:r>
              <a:rPr lang="en-US" dirty="0" smtClean="0"/>
              <a:t>, </a:t>
            </a:r>
            <a:r>
              <a:rPr lang="en-US" dirty="0" err="1" smtClean="0"/>
              <a:t>dpkginfo</a:t>
            </a:r>
            <a:r>
              <a:rPr lang="en-US" dirty="0" smtClean="0"/>
              <a:t>, etc.)</a:t>
            </a:r>
            <a:endParaRPr lang="en-US" dirty="0"/>
          </a:p>
        </p:txBody>
      </p:sp>
      <p:sp>
        <p:nvSpPr>
          <p:cNvPr id="7" name="TextBox 6"/>
          <p:cNvSpPr txBox="1"/>
          <p:nvPr/>
        </p:nvSpPr>
        <p:spPr>
          <a:xfrm>
            <a:off x="3226285" y="1819265"/>
            <a:ext cx="5651718" cy="2334998"/>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nSpc>
                <a:spcPct val="80000"/>
              </a:lnSpc>
              <a:spcAft>
                <a:spcPts val="600"/>
              </a:spcAft>
            </a:pPr>
            <a:r>
              <a:rPr lang="en-US" sz="1600" dirty="0">
                <a:solidFill>
                  <a:srgbClr val="00FF55"/>
                </a:solidFill>
                <a:latin typeface="Consolas"/>
                <a:ea typeface="Verdana" pitchFamily="34" charset="0"/>
                <a:cs typeface="Consolas"/>
              </a:rPr>
              <a:t>$ </a:t>
            </a:r>
            <a:r>
              <a:rPr lang="en-US" sz="1600" dirty="0" err="1">
                <a:solidFill>
                  <a:srgbClr val="00FF55"/>
                </a:solidFill>
                <a:latin typeface="Consolas"/>
                <a:ea typeface="Verdana" pitchFamily="34" charset="0"/>
                <a:cs typeface="Consolas"/>
              </a:rPr>
              <a:t>pkgutil</a:t>
            </a:r>
            <a:r>
              <a:rPr lang="en-US" sz="1600" dirty="0">
                <a:solidFill>
                  <a:srgbClr val="00FF55"/>
                </a:solidFill>
                <a:latin typeface="Consolas"/>
                <a:ea typeface="Verdana" pitchFamily="34" charset="0"/>
                <a:cs typeface="Consolas"/>
              </a:rPr>
              <a:t> --</a:t>
            </a:r>
            <a:r>
              <a:rPr lang="en-US" sz="1600" dirty="0" err="1">
                <a:solidFill>
                  <a:srgbClr val="00FF55"/>
                </a:solidFill>
                <a:latin typeface="Consolas"/>
                <a:ea typeface="Verdana" pitchFamily="34" charset="0"/>
                <a:cs typeface="Consolas"/>
              </a:rPr>
              <a:t>pkg</a:t>
            </a:r>
            <a:r>
              <a:rPr lang="en-US" sz="1600" dirty="0">
                <a:solidFill>
                  <a:srgbClr val="00FF55"/>
                </a:solidFill>
                <a:latin typeface="Consolas"/>
                <a:ea typeface="Verdana" pitchFamily="34" charset="0"/>
                <a:cs typeface="Consolas"/>
              </a:rPr>
              <a:t>-info </a:t>
            </a:r>
            <a:r>
              <a:rPr lang="en-US" sz="1600" dirty="0" err="1">
                <a:solidFill>
                  <a:srgbClr val="00FF55"/>
                </a:solidFill>
                <a:latin typeface="Consolas"/>
                <a:ea typeface="Verdana" pitchFamily="34" charset="0"/>
                <a:cs typeface="Consolas"/>
              </a:rPr>
              <a:t>com.apple.pkg.RemoteDesktop</a:t>
            </a:r>
            <a:endParaRPr lang="en-US" sz="1600" dirty="0">
              <a:solidFill>
                <a:srgbClr val="00FF55"/>
              </a:solidFill>
              <a:latin typeface="Consolas"/>
              <a:ea typeface="Verdana" pitchFamily="34" charset="0"/>
              <a:cs typeface="Consolas"/>
            </a:endParaRPr>
          </a:p>
          <a:p>
            <a:pPr>
              <a:lnSpc>
                <a:spcPct val="80000"/>
              </a:lnSpc>
              <a:spcAft>
                <a:spcPts val="600"/>
              </a:spcAft>
            </a:pPr>
            <a:r>
              <a:rPr lang="en-US" sz="1600" dirty="0">
                <a:solidFill>
                  <a:srgbClr val="00FF55"/>
                </a:solidFill>
                <a:latin typeface="Consolas"/>
                <a:ea typeface="Verdana" pitchFamily="34" charset="0"/>
                <a:cs typeface="Consolas"/>
              </a:rPr>
              <a:t>package-id: </a:t>
            </a:r>
            <a:r>
              <a:rPr lang="en-US" sz="1600" dirty="0" err="1">
                <a:solidFill>
                  <a:srgbClr val="00FF55"/>
                </a:solidFill>
                <a:latin typeface="Consolas"/>
                <a:ea typeface="Verdana" pitchFamily="34" charset="0"/>
                <a:cs typeface="Consolas"/>
              </a:rPr>
              <a:t>com.apple.pkg.RemoteDesktop</a:t>
            </a:r>
            <a:endParaRPr lang="en-US" sz="1600" dirty="0">
              <a:solidFill>
                <a:srgbClr val="00FF55"/>
              </a:solidFill>
              <a:latin typeface="Consolas"/>
              <a:ea typeface="Verdana" pitchFamily="34" charset="0"/>
              <a:cs typeface="Consolas"/>
            </a:endParaRPr>
          </a:p>
          <a:p>
            <a:pPr>
              <a:lnSpc>
                <a:spcPct val="80000"/>
              </a:lnSpc>
              <a:spcAft>
                <a:spcPts val="600"/>
              </a:spcAft>
            </a:pPr>
            <a:r>
              <a:rPr lang="en-US" sz="1600" dirty="0">
                <a:solidFill>
                  <a:srgbClr val="00FF55"/>
                </a:solidFill>
                <a:latin typeface="Consolas"/>
                <a:ea typeface="Verdana" pitchFamily="34" charset="0"/>
                <a:cs typeface="Consolas"/>
              </a:rPr>
              <a:t>version: 10.8.0.1.1.1306847324</a:t>
            </a:r>
          </a:p>
          <a:p>
            <a:pPr>
              <a:lnSpc>
                <a:spcPct val="80000"/>
              </a:lnSpc>
              <a:spcAft>
                <a:spcPts val="600"/>
              </a:spcAft>
            </a:pPr>
            <a:r>
              <a:rPr lang="en-US" sz="1600" dirty="0">
                <a:solidFill>
                  <a:srgbClr val="00FF55"/>
                </a:solidFill>
                <a:latin typeface="Consolas"/>
                <a:ea typeface="Verdana" pitchFamily="34" charset="0"/>
                <a:cs typeface="Consolas"/>
              </a:rPr>
              <a:t>volume: /</a:t>
            </a:r>
          </a:p>
          <a:p>
            <a:pPr>
              <a:lnSpc>
                <a:spcPct val="80000"/>
              </a:lnSpc>
              <a:spcAft>
                <a:spcPts val="600"/>
              </a:spcAft>
            </a:pPr>
            <a:r>
              <a:rPr lang="en-US" sz="1600" dirty="0">
                <a:solidFill>
                  <a:srgbClr val="00FF55"/>
                </a:solidFill>
                <a:latin typeface="Consolas"/>
                <a:ea typeface="Verdana" pitchFamily="34" charset="0"/>
                <a:cs typeface="Consolas"/>
              </a:rPr>
              <a:t>location: /</a:t>
            </a:r>
          </a:p>
          <a:p>
            <a:pPr>
              <a:lnSpc>
                <a:spcPct val="80000"/>
              </a:lnSpc>
              <a:spcAft>
                <a:spcPts val="600"/>
              </a:spcAft>
            </a:pPr>
            <a:r>
              <a:rPr lang="en-US" sz="1600" dirty="0">
                <a:solidFill>
                  <a:srgbClr val="00FF55"/>
                </a:solidFill>
                <a:latin typeface="Consolas"/>
                <a:ea typeface="Verdana" pitchFamily="34" charset="0"/>
                <a:cs typeface="Consolas"/>
              </a:rPr>
              <a:t>install-time: 1371644630</a:t>
            </a:r>
          </a:p>
          <a:p>
            <a:pPr>
              <a:lnSpc>
                <a:spcPct val="80000"/>
              </a:lnSpc>
              <a:spcAft>
                <a:spcPts val="600"/>
              </a:spcAft>
            </a:pPr>
            <a:r>
              <a:rPr lang="en-US" sz="1600" dirty="0">
                <a:solidFill>
                  <a:srgbClr val="00FF55"/>
                </a:solidFill>
                <a:latin typeface="Consolas"/>
                <a:ea typeface="Verdana" pitchFamily="34" charset="0"/>
                <a:cs typeface="Consolas"/>
              </a:rPr>
              <a:t>groups: </a:t>
            </a:r>
            <a:r>
              <a:rPr lang="en-US" sz="1600" dirty="0" err="1">
                <a:solidFill>
                  <a:srgbClr val="00FF55"/>
                </a:solidFill>
                <a:latin typeface="Consolas"/>
                <a:ea typeface="Verdana" pitchFamily="34" charset="0"/>
                <a:cs typeface="Consolas"/>
              </a:rPr>
              <a:t>com.apple.snowleopard</a:t>
            </a:r>
            <a:r>
              <a:rPr lang="en-US" sz="1600" dirty="0">
                <a:solidFill>
                  <a:srgbClr val="00FF55"/>
                </a:solidFill>
                <a:latin typeface="Consolas"/>
                <a:ea typeface="Verdana" pitchFamily="34" charset="0"/>
                <a:cs typeface="Consolas"/>
              </a:rPr>
              <a:t>-repair-</a:t>
            </a:r>
            <a:r>
              <a:rPr lang="en-US" sz="1600" dirty="0" err="1">
                <a:solidFill>
                  <a:srgbClr val="00FF55"/>
                </a:solidFill>
                <a:latin typeface="Consolas"/>
                <a:ea typeface="Verdana" pitchFamily="34" charset="0"/>
                <a:cs typeface="Consolas"/>
              </a:rPr>
              <a:t>permissions.pkg</a:t>
            </a:r>
            <a:r>
              <a:rPr lang="en-US" sz="1600" dirty="0">
                <a:solidFill>
                  <a:srgbClr val="00FF55"/>
                </a:solidFill>
                <a:latin typeface="Consolas"/>
                <a:ea typeface="Verdana" pitchFamily="34" charset="0"/>
                <a:cs typeface="Consolas"/>
              </a:rPr>
              <a:t>-group </a:t>
            </a:r>
            <a:r>
              <a:rPr lang="en-US" sz="1600" dirty="0" err="1">
                <a:solidFill>
                  <a:srgbClr val="00FF55"/>
                </a:solidFill>
                <a:latin typeface="Consolas"/>
                <a:ea typeface="Verdana" pitchFamily="34" charset="0"/>
                <a:cs typeface="Consolas"/>
              </a:rPr>
              <a:t>com.apple.FindSystemFiles.pkg</a:t>
            </a:r>
            <a:r>
              <a:rPr lang="en-US" sz="1600" dirty="0">
                <a:solidFill>
                  <a:srgbClr val="00FF55"/>
                </a:solidFill>
                <a:latin typeface="Consolas"/>
                <a:ea typeface="Verdana" pitchFamily="34" charset="0"/>
                <a:cs typeface="Consolas"/>
              </a:rPr>
              <a:t>-group </a:t>
            </a:r>
          </a:p>
        </p:txBody>
      </p:sp>
    </p:spTree>
    <p:extLst>
      <p:ext uri="{BB962C8B-B14F-4D97-AF65-F5344CB8AC3E}">
        <p14:creationId xmlns:p14="http://schemas.microsoft.com/office/powerpoint/2010/main" val="81502301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pkgutil</a:t>
            </a:r>
            <a:r>
              <a:rPr lang="en-US" dirty="0" smtClean="0"/>
              <a:t> --</a:t>
            </a:r>
            <a:r>
              <a:rPr lang="en-US" dirty="0" err="1" smtClean="0"/>
              <a:t>pkg</a:t>
            </a:r>
            <a:r>
              <a:rPr lang="en-US" dirty="0" smtClean="0"/>
              <a:t>-info</a:t>
            </a:r>
            <a:endParaRPr lang="en-US" dirty="0"/>
          </a:p>
        </p:txBody>
      </p:sp>
      <p:sp>
        <p:nvSpPr>
          <p:cNvPr id="3" name="Content Placeholder 2"/>
          <p:cNvSpPr>
            <a:spLocks noGrp="1"/>
          </p:cNvSpPr>
          <p:nvPr>
            <p:ph idx="1"/>
          </p:nvPr>
        </p:nvSpPr>
        <p:spPr>
          <a:xfrm>
            <a:off x="609600" y="1447801"/>
            <a:ext cx="8229600" cy="2717042"/>
          </a:xfrm>
        </p:spPr>
        <p:txBody>
          <a:bodyPr>
            <a:normAutofit/>
          </a:bodyPr>
          <a:lstStyle/>
          <a:p>
            <a:r>
              <a:rPr lang="en-US" dirty="0" smtClean="0"/>
              <a:t>Information Provided</a:t>
            </a:r>
          </a:p>
          <a:p>
            <a:pPr lvl="1"/>
            <a:r>
              <a:rPr lang="en-US" dirty="0" smtClean="0"/>
              <a:t>package-id</a:t>
            </a:r>
          </a:p>
          <a:p>
            <a:pPr lvl="1"/>
            <a:r>
              <a:rPr lang="en-US" dirty="0" smtClean="0"/>
              <a:t>version</a:t>
            </a:r>
          </a:p>
          <a:p>
            <a:pPr lvl="1"/>
            <a:r>
              <a:rPr lang="en-US" dirty="0" smtClean="0"/>
              <a:t>volume</a:t>
            </a:r>
          </a:p>
          <a:p>
            <a:pPr lvl="1"/>
            <a:r>
              <a:rPr lang="en-US" dirty="0" smtClean="0"/>
              <a:t>location</a:t>
            </a:r>
          </a:p>
          <a:p>
            <a:pPr lvl="1"/>
            <a:r>
              <a:rPr lang="en-US" dirty="0" smtClean="0"/>
              <a:t>install-time</a:t>
            </a:r>
          </a:p>
          <a:p>
            <a:pPr lvl="1"/>
            <a:r>
              <a:rPr lang="en-US" dirty="0" smtClean="0"/>
              <a:t>group(s)</a:t>
            </a:r>
            <a:endParaRPr lang="en-US" dirty="0"/>
          </a:p>
        </p:txBody>
      </p:sp>
      <p:sp>
        <p:nvSpPr>
          <p:cNvPr id="5" name="Content Placeholder 2"/>
          <p:cNvSpPr txBox="1">
            <a:spLocks/>
          </p:cNvSpPr>
          <p:nvPr/>
        </p:nvSpPr>
        <p:spPr>
          <a:xfrm>
            <a:off x="762000" y="4291934"/>
            <a:ext cx="8229600" cy="1627096"/>
          </a:xfrm>
          <a:prstGeom prst="rect">
            <a:avLst/>
          </a:prstGeom>
        </p:spPr>
        <p:txBody>
          <a:bodyPr vert="horz" lIns="91440" tIns="45720" rIns="91440" bIns="45720" rtlCol="0">
            <a:normAutofit/>
          </a:bodyPr>
          <a:lstStyle>
            <a:lvl1pPr marL="231775" indent="-231775" algn="l" defTabSz="914400" rtl="0" eaLnBrk="1" latinLnBrk="0" hangingPunct="1">
              <a:spcBef>
                <a:spcPts val="0"/>
              </a:spcBef>
              <a:spcAft>
                <a:spcPts val="600"/>
              </a:spcAft>
              <a:buClr>
                <a:schemeClr val="tx2"/>
              </a:buClr>
              <a:buSzPct val="120000"/>
              <a:buFont typeface="Wingdings" pitchFamily="2" charset="2"/>
              <a:buChar char="§"/>
              <a:defRPr lang="en-US" sz="2000" b="1" kern="1200" smtClean="0">
                <a:solidFill>
                  <a:schemeClr val="tx1"/>
                </a:solidFill>
                <a:latin typeface="Arial" pitchFamily="34" charset="0"/>
                <a:ea typeface="+mn-ea"/>
                <a:cs typeface="Arial" pitchFamily="34" charset="0"/>
              </a:defRPr>
            </a:lvl1pPr>
            <a:lvl2pPr marL="515938" indent="-228600" algn="l" defTabSz="914400" rtl="0" eaLnBrk="1" latinLnBrk="0" hangingPunct="1">
              <a:spcBef>
                <a:spcPts val="0"/>
              </a:spcBef>
              <a:spcAft>
                <a:spcPts val="600"/>
              </a:spcAft>
              <a:buClr>
                <a:schemeClr val="tx2"/>
              </a:buClr>
              <a:buFont typeface="Arial" pitchFamily="34" charset="0"/>
              <a:buChar char="–"/>
              <a:defRPr lang="en-US" sz="2000" kern="1200" smtClean="0">
                <a:solidFill>
                  <a:schemeClr val="tx1"/>
                </a:solidFill>
                <a:latin typeface="Arial" pitchFamily="34" charset="0"/>
                <a:ea typeface="+mn-ea"/>
                <a:cs typeface="Arial" pitchFamily="34" charset="0"/>
              </a:defRPr>
            </a:lvl2pPr>
            <a:lvl3pPr marL="747713" indent="-231775" algn="l" defTabSz="914400" rtl="0" eaLnBrk="1" latinLnBrk="0" hangingPunct="1">
              <a:spcBef>
                <a:spcPts val="0"/>
              </a:spcBef>
              <a:spcAft>
                <a:spcPts val="600"/>
              </a:spcAft>
              <a:buClr>
                <a:schemeClr val="tx2"/>
              </a:buClr>
              <a:buSzPct val="110000"/>
              <a:buFont typeface="Wingdings" pitchFamily="2" charset="2"/>
              <a:buChar char="§"/>
              <a:defRPr lang="en-US" sz="1800" kern="1200" smtClean="0">
                <a:solidFill>
                  <a:schemeClr val="tx1"/>
                </a:solidFill>
                <a:latin typeface="Arial" pitchFamily="34" charset="0"/>
                <a:ea typeface="+mn-ea"/>
                <a:cs typeface="Arial" pitchFamily="34" charset="0"/>
              </a:defRPr>
            </a:lvl3pPr>
            <a:lvl4pPr marL="1027113" indent="-280988" algn="l" defTabSz="914400" rtl="0" eaLnBrk="1" latinLnBrk="0" hangingPunct="1">
              <a:spcBef>
                <a:spcPts val="0"/>
              </a:spcBef>
              <a:spcAft>
                <a:spcPts val="600"/>
              </a:spcAft>
              <a:buClr>
                <a:schemeClr val="tx2"/>
              </a:buClr>
              <a:buFont typeface="Arial" pitchFamily="34" charset="0"/>
              <a:buChar char="–"/>
              <a:defRPr lang="en-US" sz="1800" kern="1200" smtClean="0">
                <a:solidFill>
                  <a:schemeClr val="tx1"/>
                </a:solidFill>
                <a:latin typeface="Arial" pitchFamily="34" charset="0"/>
                <a:ea typeface="+mn-ea"/>
                <a:cs typeface="Arial" pitchFamily="34" charset="0"/>
              </a:defRPr>
            </a:lvl4pPr>
            <a:lvl5pPr marL="1319213" indent="-228600" algn="l" defTabSz="914400" rtl="0" eaLnBrk="1" latinLnBrk="0" hangingPunct="1">
              <a:spcBef>
                <a:spcPts val="0"/>
              </a:spcBef>
              <a:spcAft>
                <a:spcPts val="600"/>
              </a:spcAft>
              <a:buClr>
                <a:schemeClr val="tx2"/>
              </a:buClr>
              <a:buSzPct val="60000"/>
              <a:buFont typeface="Wingdings" pitchFamily="2" charset="2"/>
              <a:buChar char="q"/>
              <a:tabLst/>
              <a:defRPr lang="en-US" sz="1800" kern="1200" smtClean="0">
                <a:solidFill>
                  <a:schemeClr val="tx1"/>
                </a:solidFill>
                <a:latin typeface="Arial" pitchFamily="34" charset="0"/>
                <a:ea typeface="+mn-ea"/>
                <a:cs typeface="Arial" pitchFamily="34" charset="0"/>
              </a:defRPr>
            </a:lvl5pPr>
            <a:lvl6pPr marL="1608138" indent="-228600" algn="l" defTabSz="914400" rtl="0" eaLnBrk="1" latinLnBrk="0" hangingPunct="1">
              <a:spcBef>
                <a:spcPts val="0"/>
              </a:spcBef>
              <a:spcAft>
                <a:spcPts val="600"/>
              </a:spcAft>
              <a:buClr>
                <a:schemeClr val="tx2"/>
              </a:buClr>
              <a:buFont typeface="Helvetica LT Std" pitchFamily="34" charset="0"/>
              <a:buChar char="–"/>
              <a:tabLst/>
              <a:defRPr lang="en-US" sz="1800" kern="1200" smtClean="0">
                <a:solidFill>
                  <a:schemeClr val="tx1"/>
                </a:solidFill>
                <a:latin typeface="Arial" pitchFamily="34" charset="0"/>
                <a:ea typeface="+mn-ea"/>
                <a:cs typeface="Arial" pitchFamily="34" charset="0"/>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Good Match for OVAL</a:t>
            </a:r>
          </a:p>
          <a:p>
            <a:pPr lvl="1"/>
            <a:r>
              <a:rPr lang="en-US" dirty="0" smtClean="0"/>
              <a:t>Is package so-and-so installed?</a:t>
            </a:r>
          </a:p>
          <a:p>
            <a:pPr lvl="1"/>
            <a:r>
              <a:rPr lang="en-US" dirty="0" smtClean="0"/>
              <a:t>Is version such-and-such of package so-and-so installed?</a:t>
            </a:r>
          </a:p>
          <a:p>
            <a:pPr lvl="1"/>
            <a:r>
              <a:rPr lang="en-US" dirty="0" smtClean="0"/>
              <a:t>Aligns with existing package tests (</a:t>
            </a:r>
            <a:r>
              <a:rPr lang="en-US" dirty="0" err="1" smtClean="0"/>
              <a:t>rpminfo</a:t>
            </a:r>
            <a:r>
              <a:rPr lang="en-US" dirty="0" smtClean="0"/>
              <a:t>, </a:t>
            </a:r>
            <a:r>
              <a:rPr lang="en-US" dirty="0" err="1" smtClean="0"/>
              <a:t>dpkginfo</a:t>
            </a:r>
            <a:r>
              <a:rPr lang="en-US" dirty="0" smtClean="0"/>
              <a:t>, etc.)</a:t>
            </a:r>
            <a:endParaRPr lang="en-US" dirty="0"/>
          </a:p>
        </p:txBody>
      </p:sp>
      <p:sp>
        <p:nvSpPr>
          <p:cNvPr id="6" name="TextBox 5"/>
          <p:cNvSpPr txBox="1"/>
          <p:nvPr/>
        </p:nvSpPr>
        <p:spPr>
          <a:xfrm>
            <a:off x="2991945" y="2336835"/>
            <a:ext cx="4272671" cy="169277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nchor="ctr">
            <a:spAutoFit/>
          </a:bodyPr>
          <a:lstStyle/>
          <a:p>
            <a:pPr algn="ctr">
              <a:spcAft>
                <a:spcPts val="600"/>
              </a:spcAft>
            </a:pPr>
            <a:endParaRPr lang="en-US" sz="1600" dirty="0" smtClean="0">
              <a:solidFill>
                <a:schemeClr val="tx1"/>
              </a:solidFill>
              <a:ea typeface="Verdana" pitchFamily="34" charset="0"/>
              <a:cs typeface="Verdana" pitchFamily="34" charset="0"/>
            </a:endParaRPr>
          </a:p>
          <a:p>
            <a:pPr algn="ctr">
              <a:spcAft>
                <a:spcPts val="600"/>
              </a:spcAft>
            </a:pPr>
            <a:endParaRPr lang="en-US" sz="1600" dirty="0">
              <a:solidFill>
                <a:schemeClr val="tx1"/>
              </a:solidFill>
              <a:ea typeface="Verdana" pitchFamily="34" charset="0"/>
              <a:cs typeface="Verdana" pitchFamily="34" charset="0"/>
            </a:endParaRPr>
          </a:p>
          <a:p>
            <a:pPr algn="ctr">
              <a:spcAft>
                <a:spcPts val="600"/>
              </a:spcAft>
            </a:pPr>
            <a:r>
              <a:rPr lang="en-US" sz="2000" dirty="0" smtClean="0">
                <a:solidFill>
                  <a:schemeClr val="tx1"/>
                </a:solidFill>
                <a:ea typeface="Verdana" pitchFamily="34" charset="0"/>
                <a:cs typeface="Verdana" pitchFamily="34" charset="0"/>
              </a:rPr>
              <a:t>How many of these are needed?</a:t>
            </a:r>
          </a:p>
          <a:p>
            <a:pPr>
              <a:spcAft>
                <a:spcPts val="600"/>
              </a:spcAft>
            </a:pPr>
            <a:endParaRPr lang="en-US" sz="1600" dirty="0">
              <a:solidFill>
                <a:schemeClr val="tx1"/>
              </a:solidFill>
              <a:ea typeface="Verdana" pitchFamily="34" charset="0"/>
              <a:cs typeface="Verdana" pitchFamily="34" charset="0"/>
            </a:endParaRPr>
          </a:p>
          <a:p>
            <a:pPr>
              <a:spcAft>
                <a:spcPts val="600"/>
              </a:spcAft>
            </a:pPr>
            <a:endParaRPr lang="en-US" sz="1600" dirty="0" smtClean="0">
              <a:solidFill>
                <a:schemeClr val="tx1"/>
              </a:solidFill>
              <a:ea typeface="Verdana" pitchFamily="34" charset="0"/>
              <a:cs typeface="Verdana" pitchFamily="34" charset="0"/>
            </a:endParaRPr>
          </a:p>
        </p:txBody>
      </p:sp>
    </p:spTree>
    <p:extLst>
      <p:ext uri="{BB962C8B-B14F-4D97-AF65-F5344CB8AC3E}">
        <p14:creationId xmlns:p14="http://schemas.microsoft.com/office/powerpoint/2010/main" val="3875306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rpminfo</a:t>
            </a:r>
            <a:r>
              <a:rPr lang="en-US" dirty="0" smtClean="0"/>
              <a:t> test</a:t>
            </a:r>
            <a:endParaRPr lang="en-US" dirty="0"/>
          </a:p>
        </p:txBody>
      </p:sp>
      <p:sp>
        <p:nvSpPr>
          <p:cNvPr id="3" name="Content Placeholder 2"/>
          <p:cNvSpPr>
            <a:spLocks noGrp="1"/>
          </p:cNvSpPr>
          <p:nvPr>
            <p:ph idx="1"/>
          </p:nvPr>
        </p:nvSpPr>
        <p:spPr/>
        <p:txBody>
          <a:bodyPr/>
          <a:lstStyle/>
          <a:p>
            <a:r>
              <a:rPr lang="en-US" dirty="0"/>
              <a:t>The </a:t>
            </a:r>
            <a:r>
              <a:rPr lang="en-US" dirty="0" err="1"/>
              <a:t>rpminfo_test</a:t>
            </a:r>
            <a:r>
              <a:rPr lang="en-US" dirty="0"/>
              <a:t> is used to check the RPM header information for a given RPM </a:t>
            </a:r>
            <a:r>
              <a:rPr lang="en-US" dirty="0" smtClean="0"/>
              <a:t>package</a:t>
            </a:r>
          </a:p>
          <a:p>
            <a:r>
              <a:rPr lang="en-US" dirty="0" smtClean="0"/>
              <a:t>Over 13000 </a:t>
            </a:r>
            <a:r>
              <a:rPr lang="en-US" dirty="0" err="1" smtClean="0"/>
              <a:t>rpminfo_tests</a:t>
            </a:r>
            <a:r>
              <a:rPr lang="en-US" dirty="0" smtClean="0"/>
              <a:t> in the OVAL Repository</a:t>
            </a:r>
          </a:p>
          <a:p>
            <a:r>
              <a:rPr lang="en-US" dirty="0" smtClean="0"/>
              <a:t>Has same system state issue as </a:t>
            </a:r>
            <a:r>
              <a:rPr lang="en-US" dirty="0" err="1" smtClean="0"/>
              <a:t>pkgutil</a:t>
            </a:r>
            <a:endParaRPr lang="en-US" dirty="0" smtClean="0"/>
          </a:p>
          <a:p>
            <a:endParaRPr lang="en-US" dirty="0" smtClean="0"/>
          </a:p>
          <a:p>
            <a:r>
              <a:rPr lang="en-US" dirty="0" err="1" smtClean="0"/>
              <a:t>rpminfo_object</a:t>
            </a:r>
            <a:endParaRPr lang="en-US" dirty="0" smtClean="0"/>
          </a:p>
          <a:p>
            <a:pPr lvl="1"/>
            <a:r>
              <a:rPr lang="en-US" dirty="0" smtClean="0"/>
              <a:t>name – package name</a:t>
            </a:r>
          </a:p>
          <a:p>
            <a:pPr lvl="1"/>
            <a:r>
              <a:rPr lang="en-US" dirty="0"/>
              <a:t>b</a:t>
            </a:r>
            <a:r>
              <a:rPr lang="en-US" dirty="0" smtClean="0"/>
              <a:t>ehaviors – </a:t>
            </a:r>
            <a:r>
              <a:rPr lang="en-US" dirty="0" err="1" smtClean="0"/>
              <a:t>filepaths</a:t>
            </a:r>
            <a:r>
              <a:rPr lang="en-US" dirty="0" smtClean="0"/>
              <a:t>. Will return list of files along with other info</a:t>
            </a:r>
          </a:p>
          <a:p>
            <a:pPr lvl="1"/>
            <a:r>
              <a:rPr lang="en-US" dirty="0" smtClean="0"/>
              <a:t>set</a:t>
            </a:r>
          </a:p>
          <a:p>
            <a:pPr lvl="1"/>
            <a:r>
              <a:rPr lang="en-US" dirty="0" smtClean="0"/>
              <a:t>filter</a:t>
            </a:r>
          </a:p>
        </p:txBody>
      </p:sp>
    </p:spTree>
    <p:extLst>
      <p:ext uri="{BB962C8B-B14F-4D97-AF65-F5344CB8AC3E}">
        <p14:creationId xmlns:p14="http://schemas.microsoft.com/office/powerpoint/2010/main" val="1839842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rpminfo</a:t>
            </a:r>
            <a:r>
              <a:rPr lang="en-US" dirty="0" smtClean="0"/>
              <a:t> test cont.</a:t>
            </a:r>
            <a:endParaRPr lang="en-US" dirty="0"/>
          </a:p>
        </p:txBody>
      </p:sp>
      <p:sp>
        <p:nvSpPr>
          <p:cNvPr id="3" name="Content Placeholder 2"/>
          <p:cNvSpPr>
            <a:spLocks noGrp="1"/>
          </p:cNvSpPr>
          <p:nvPr>
            <p:ph idx="1"/>
          </p:nvPr>
        </p:nvSpPr>
        <p:spPr/>
        <p:txBody>
          <a:bodyPr/>
          <a:lstStyle/>
          <a:p>
            <a:r>
              <a:rPr lang="en-US" dirty="0" err="1" smtClean="0"/>
              <a:t>rpminfo_state</a:t>
            </a:r>
            <a:r>
              <a:rPr lang="en-US" dirty="0" smtClean="0"/>
              <a:t> &amp; </a:t>
            </a:r>
            <a:r>
              <a:rPr lang="en-US" dirty="0" err="1" smtClean="0"/>
              <a:t>rmpinfo_item</a:t>
            </a:r>
            <a:endParaRPr lang="en-US" dirty="0" smtClean="0"/>
          </a:p>
          <a:p>
            <a:pPr lvl="1"/>
            <a:r>
              <a:rPr lang="en-US" dirty="0" smtClean="0"/>
              <a:t>name</a:t>
            </a:r>
          </a:p>
          <a:p>
            <a:pPr lvl="1"/>
            <a:r>
              <a:rPr lang="en-US" dirty="0" smtClean="0"/>
              <a:t>arch</a:t>
            </a:r>
          </a:p>
          <a:p>
            <a:pPr lvl="1"/>
            <a:r>
              <a:rPr lang="en-US" dirty="0" smtClean="0"/>
              <a:t>epoch</a:t>
            </a:r>
          </a:p>
          <a:p>
            <a:pPr lvl="1"/>
            <a:r>
              <a:rPr lang="en-US" dirty="0" smtClean="0"/>
              <a:t>release</a:t>
            </a:r>
          </a:p>
          <a:p>
            <a:pPr lvl="1"/>
            <a:r>
              <a:rPr lang="en-US" dirty="0" smtClean="0"/>
              <a:t>version – </a:t>
            </a:r>
            <a:r>
              <a:rPr lang="en-US" dirty="0" err="1" smtClean="0"/>
              <a:t>datatype</a:t>
            </a:r>
            <a:r>
              <a:rPr lang="en-US" dirty="0" smtClean="0"/>
              <a:t>: string or version</a:t>
            </a:r>
          </a:p>
          <a:p>
            <a:pPr lvl="1"/>
            <a:r>
              <a:rPr lang="en-US" dirty="0" err="1" smtClean="0"/>
              <a:t>evr</a:t>
            </a:r>
            <a:r>
              <a:rPr lang="en-US" dirty="0" smtClean="0"/>
              <a:t> – Epoch, version &amp; release as a single string</a:t>
            </a:r>
          </a:p>
          <a:p>
            <a:pPr lvl="1"/>
            <a:r>
              <a:rPr lang="en-US" dirty="0" err="1" smtClean="0"/>
              <a:t>signature_keyid</a:t>
            </a:r>
            <a:endParaRPr lang="en-US" dirty="0" smtClean="0"/>
          </a:p>
          <a:p>
            <a:pPr lvl="1"/>
            <a:r>
              <a:rPr lang="en-US" dirty="0" err="1" smtClean="0"/>
              <a:t>extended_name</a:t>
            </a:r>
            <a:endParaRPr lang="en-US" dirty="0" smtClean="0"/>
          </a:p>
          <a:p>
            <a:pPr lvl="1"/>
            <a:r>
              <a:rPr lang="en-US" dirty="0" err="1" smtClean="0"/>
              <a:t>filepath</a:t>
            </a:r>
            <a:endParaRPr lang="en-US" dirty="0"/>
          </a:p>
        </p:txBody>
      </p:sp>
    </p:spTree>
    <p:extLst>
      <p:ext uri="{BB962C8B-B14F-4D97-AF65-F5344CB8AC3E}">
        <p14:creationId xmlns:p14="http://schemas.microsoft.com/office/powerpoint/2010/main" val="415123670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rpminfo_test</a:t>
            </a:r>
            <a:r>
              <a:rPr lang="en-US" dirty="0" smtClean="0"/>
              <a:t> example</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solidFill>
                  <a:srgbClr val="011DA7"/>
                </a:solidFill>
                <a:latin typeface="Consolas"/>
                <a:ea typeface="Helvetica"/>
                <a:cs typeface="Consolas"/>
              </a:rPr>
              <a:t>&lt;tests&gt;</a:t>
            </a:r>
            <a:endParaRPr lang="en-US" dirty="0">
              <a:solidFill>
                <a:srgbClr val="000000"/>
              </a:solidFill>
              <a:latin typeface="Consolas"/>
              <a:ea typeface="Helvetica"/>
              <a:cs typeface="Consolas"/>
            </a:endParaRPr>
          </a:p>
          <a:p>
            <a:pPr marL="0" indent="0">
              <a:buNone/>
            </a:pPr>
            <a:r>
              <a:rPr lang="en-US" dirty="0">
                <a:solidFill>
                  <a:srgbClr val="000000"/>
                </a:solidFill>
                <a:latin typeface="Consolas"/>
                <a:ea typeface="Helvetica"/>
                <a:cs typeface="Consolas"/>
              </a:rPr>
              <a:t>    </a:t>
            </a:r>
            <a:r>
              <a:rPr lang="en-US" dirty="0">
                <a:solidFill>
                  <a:srgbClr val="011DA7"/>
                </a:solidFill>
                <a:latin typeface="Consolas"/>
                <a:ea typeface="Helvetica"/>
                <a:cs typeface="Consolas"/>
              </a:rPr>
              <a:t>&lt;</a:t>
            </a:r>
            <a:r>
              <a:rPr lang="en-US" dirty="0" err="1">
                <a:solidFill>
                  <a:srgbClr val="011DA7"/>
                </a:solidFill>
                <a:latin typeface="Consolas"/>
                <a:ea typeface="Helvetica"/>
                <a:cs typeface="Consolas"/>
              </a:rPr>
              <a:t>rpminfo_test</a:t>
            </a:r>
            <a:r>
              <a:rPr lang="en-US" dirty="0">
                <a:solidFill>
                  <a:srgbClr val="F9985E"/>
                </a:solidFill>
                <a:latin typeface="Consolas"/>
                <a:ea typeface="Helvetica"/>
                <a:cs typeface="Consolas"/>
              </a:rPr>
              <a:t> </a:t>
            </a:r>
            <a:r>
              <a:rPr lang="en-US" dirty="0" smtClean="0">
                <a:solidFill>
                  <a:srgbClr val="F9985E"/>
                </a:solidFill>
                <a:latin typeface="Consolas"/>
                <a:ea typeface="Helvetica"/>
                <a:cs typeface="Consolas"/>
              </a:rPr>
              <a:t>id</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"oval:org.mitre.oval:tst:3153"</a:t>
            </a:r>
            <a:r>
              <a:rPr lang="en-US" dirty="0">
                <a:solidFill>
                  <a:srgbClr val="F9985E"/>
                </a:solidFill>
                <a:latin typeface="Consolas"/>
                <a:ea typeface="Helvetica"/>
                <a:cs typeface="Consolas"/>
              </a:rPr>
              <a:t> version</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a:t>
            </a:r>
            <a:r>
              <a:rPr lang="en-US" dirty="0" smtClean="0">
                <a:solidFill>
                  <a:srgbClr val="AB4500"/>
                </a:solidFill>
                <a:latin typeface="Consolas"/>
                <a:ea typeface="Helvetica"/>
                <a:cs typeface="Consolas"/>
              </a:rPr>
              <a:t>1”</a:t>
            </a:r>
            <a:endParaRPr lang="en-US" dirty="0" smtClean="0">
              <a:solidFill>
                <a:srgbClr val="F9985E"/>
              </a:solidFill>
              <a:latin typeface="Consolas"/>
              <a:ea typeface="Helvetica"/>
              <a:cs typeface="Consolas"/>
            </a:endParaRPr>
          </a:p>
          <a:p>
            <a:pPr marL="0" indent="0">
              <a:buNone/>
            </a:pPr>
            <a:r>
              <a:rPr lang="en-US" dirty="0">
                <a:solidFill>
                  <a:srgbClr val="F9985E"/>
                </a:solidFill>
                <a:latin typeface="Consolas"/>
                <a:ea typeface="Helvetica"/>
                <a:cs typeface="Consolas"/>
              </a:rPr>
              <a:t>	</a:t>
            </a:r>
            <a:r>
              <a:rPr lang="en-US" dirty="0" smtClean="0">
                <a:solidFill>
                  <a:srgbClr val="F9985E"/>
                </a:solidFill>
                <a:latin typeface="Consolas"/>
                <a:ea typeface="Helvetica"/>
                <a:cs typeface="Consolas"/>
              </a:rPr>
              <a:t>check</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"at least </a:t>
            </a:r>
            <a:r>
              <a:rPr lang="en-US" dirty="0" smtClean="0">
                <a:solidFill>
                  <a:srgbClr val="AB4500"/>
                </a:solidFill>
                <a:latin typeface="Consolas"/>
                <a:ea typeface="Helvetica"/>
                <a:cs typeface="Consolas"/>
              </a:rPr>
              <a:t>one”</a:t>
            </a:r>
            <a:r>
              <a:rPr lang="en-US" dirty="0" smtClean="0">
                <a:solidFill>
                  <a:srgbClr val="F9985E"/>
                </a:solidFill>
                <a:latin typeface="Consolas"/>
                <a:ea typeface="Helvetica"/>
                <a:cs typeface="Consolas"/>
              </a:rPr>
              <a:t> comment</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"Red Hat 9 is </a:t>
            </a:r>
            <a:r>
              <a:rPr lang="en-US" dirty="0" smtClean="0">
                <a:solidFill>
                  <a:srgbClr val="AB4500"/>
                </a:solidFill>
                <a:latin typeface="Consolas"/>
                <a:ea typeface="Helvetica"/>
                <a:cs typeface="Consolas"/>
              </a:rPr>
              <a:t>installed”</a:t>
            </a:r>
            <a:endParaRPr lang="en-US" dirty="0" smtClean="0">
              <a:solidFill>
                <a:srgbClr val="F9985E"/>
              </a:solidFill>
              <a:latin typeface="Consolas"/>
              <a:ea typeface="Helvetica"/>
              <a:cs typeface="Consolas"/>
            </a:endParaRPr>
          </a:p>
          <a:p>
            <a:pPr marL="0" indent="0">
              <a:buNone/>
            </a:pPr>
            <a:r>
              <a:rPr lang="en-US" dirty="0">
                <a:solidFill>
                  <a:srgbClr val="F9985E"/>
                </a:solidFill>
                <a:latin typeface="Consolas"/>
                <a:ea typeface="Helvetica"/>
                <a:cs typeface="Consolas"/>
              </a:rPr>
              <a:t>	</a:t>
            </a:r>
            <a:r>
              <a:rPr lang="en-US" dirty="0" err="1" smtClean="0">
                <a:solidFill>
                  <a:srgbClr val="F9985E"/>
                </a:solidFill>
                <a:latin typeface="Consolas"/>
                <a:ea typeface="Helvetica"/>
                <a:cs typeface="Consolas"/>
              </a:rPr>
              <a:t>check_existence</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a:t>
            </a:r>
            <a:r>
              <a:rPr lang="en-US" dirty="0" err="1">
                <a:solidFill>
                  <a:srgbClr val="AB4500"/>
                </a:solidFill>
                <a:latin typeface="Consolas"/>
                <a:ea typeface="Helvetica"/>
                <a:cs typeface="Consolas"/>
              </a:rPr>
              <a:t>at_least_one_exists</a:t>
            </a:r>
            <a:r>
              <a:rPr lang="en-US" dirty="0">
                <a:solidFill>
                  <a:srgbClr val="AB4500"/>
                </a:solidFill>
                <a:latin typeface="Consolas"/>
                <a:ea typeface="Helvetica"/>
                <a:cs typeface="Consolas"/>
              </a:rPr>
              <a:t>"</a:t>
            </a:r>
            <a:r>
              <a:rPr lang="en-US" dirty="0">
                <a:solidFill>
                  <a:srgbClr val="011DA7"/>
                </a:solidFill>
                <a:latin typeface="Consolas"/>
                <a:ea typeface="Helvetica"/>
                <a:cs typeface="Consolas"/>
              </a:rPr>
              <a:t>&gt;</a:t>
            </a:r>
            <a:endParaRPr lang="en-US" dirty="0">
              <a:solidFill>
                <a:srgbClr val="000000"/>
              </a:solidFill>
              <a:latin typeface="Consolas"/>
              <a:ea typeface="Helvetica"/>
              <a:cs typeface="Consolas"/>
            </a:endParaRPr>
          </a:p>
          <a:p>
            <a:pPr marL="0" indent="0">
              <a:buNone/>
            </a:pPr>
            <a:r>
              <a:rPr lang="en-US" dirty="0">
                <a:solidFill>
                  <a:srgbClr val="000000"/>
                </a:solidFill>
                <a:latin typeface="Consolas"/>
                <a:ea typeface="Helvetica"/>
                <a:cs typeface="Consolas"/>
              </a:rPr>
              <a:t>        </a:t>
            </a:r>
            <a:r>
              <a:rPr lang="en-US" dirty="0">
                <a:solidFill>
                  <a:srgbClr val="011DA7"/>
                </a:solidFill>
                <a:latin typeface="Consolas"/>
                <a:ea typeface="Helvetica"/>
                <a:cs typeface="Consolas"/>
              </a:rPr>
              <a:t>&lt;object</a:t>
            </a:r>
            <a:r>
              <a:rPr lang="en-US" dirty="0">
                <a:solidFill>
                  <a:srgbClr val="F9985E"/>
                </a:solidFill>
                <a:latin typeface="Consolas"/>
                <a:ea typeface="Helvetica"/>
                <a:cs typeface="Consolas"/>
              </a:rPr>
              <a:t> </a:t>
            </a:r>
            <a:r>
              <a:rPr lang="en-US" dirty="0" err="1">
                <a:solidFill>
                  <a:srgbClr val="F9985E"/>
                </a:solidFill>
                <a:latin typeface="Consolas"/>
                <a:ea typeface="Helvetica"/>
                <a:cs typeface="Consolas"/>
              </a:rPr>
              <a:t>object_ref</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"oval:org.mitre.oval:obj:1414"</a:t>
            </a:r>
            <a:r>
              <a:rPr lang="en-US" dirty="0">
                <a:solidFill>
                  <a:srgbClr val="011DA7"/>
                </a:solidFill>
                <a:latin typeface="Consolas"/>
                <a:ea typeface="Helvetica"/>
                <a:cs typeface="Consolas"/>
              </a:rPr>
              <a:t>/&gt;</a:t>
            </a:r>
            <a:endParaRPr lang="en-US" dirty="0">
              <a:solidFill>
                <a:srgbClr val="000000"/>
              </a:solidFill>
              <a:latin typeface="Consolas"/>
              <a:ea typeface="Helvetica"/>
              <a:cs typeface="Consolas"/>
            </a:endParaRPr>
          </a:p>
          <a:p>
            <a:pPr marL="0" indent="0">
              <a:buNone/>
            </a:pPr>
            <a:r>
              <a:rPr lang="en-US" dirty="0">
                <a:solidFill>
                  <a:srgbClr val="000000"/>
                </a:solidFill>
                <a:latin typeface="Consolas"/>
                <a:ea typeface="Helvetica"/>
                <a:cs typeface="Consolas"/>
              </a:rPr>
              <a:t>        </a:t>
            </a:r>
            <a:r>
              <a:rPr lang="en-US" dirty="0">
                <a:solidFill>
                  <a:srgbClr val="011DA7"/>
                </a:solidFill>
                <a:latin typeface="Consolas"/>
                <a:ea typeface="Helvetica"/>
                <a:cs typeface="Consolas"/>
              </a:rPr>
              <a:t>&lt;state</a:t>
            </a:r>
            <a:r>
              <a:rPr lang="en-US" dirty="0">
                <a:solidFill>
                  <a:srgbClr val="F9985E"/>
                </a:solidFill>
                <a:latin typeface="Consolas"/>
                <a:ea typeface="Helvetica"/>
                <a:cs typeface="Consolas"/>
              </a:rPr>
              <a:t> </a:t>
            </a:r>
            <a:r>
              <a:rPr lang="en-US" dirty="0" err="1">
                <a:solidFill>
                  <a:srgbClr val="F9985E"/>
                </a:solidFill>
                <a:latin typeface="Consolas"/>
                <a:ea typeface="Helvetica"/>
                <a:cs typeface="Consolas"/>
              </a:rPr>
              <a:t>state_ref</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"oval:org.mitre.oval:ste:2949"</a:t>
            </a:r>
            <a:r>
              <a:rPr lang="en-US" dirty="0">
                <a:solidFill>
                  <a:srgbClr val="011DA7"/>
                </a:solidFill>
                <a:latin typeface="Consolas"/>
                <a:ea typeface="Helvetica"/>
                <a:cs typeface="Consolas"/>
              </a:rPr>
              <a:t>/&gt;</a:t>
            </a:r>
            <a:endParaRPr lang="en-US" dirty="0">
              <a:solidFill>
                <a:srgbClr val="000000"/>
              </a:solidFill>
              <a:latin typeface="Consolas"/>
              <a:ea typeface="Helvetica"/>
              <a:cs typeface="Consolas"/>
            </a:endParaRPr>
          </a:p>
          <a:p>
            <a:pPr marL="0" indent="0">
              <a:buNone/>
            </a:pPr>
            <a:r>
              <a:rPr lang="en-US" dirty="0">
                <a:solidFill>
                  <a:srgbClr val="000000"/>
                </a:solidFill>
                <a:latin typeface="Consolas"/>
                <a:ea typeface="Helvetica"/>
                <a:cs typeface="Consolas"/>
              </a:rPr>
              <a:t>    </a:t>
            </a:r>
            <a:r>
              <a:rPr lang="en-US" dirty="0">
                <a:solidFill>
                  <a:srgbClr val="011DA7"/>
                </a:solidFill>
                <a:latin typeface="Consolas"/>
                <a:ea typeface="Helvetica"/>
                <a:cs typeface="Consolas"/>
              </a:rPr>
              <a:t>&lt;/</a:t>
            </a:r>
            <a:r>
              <a:rPr lang="en-US" dirty="0" err="1">
                <a:solidFill>
                  <a:srgbClr val="011DA7"/>
                </a:solidFill>
                <a:latin typeface="Consolas"/>
                <a:ea typeface="Helvetica"/>
                <a:cs typeface="Consolas"/>
              </a:rPr>
              <a:t>rpminfo_test</a:t>
            </a:r>
            <a:r>
              <a:rPr lang="en-US" dirty="0">
                <a:solidFill>
                  <a:srgbClr val="011DA7"/>
                </a:solidFill>
                <a:latin typeface="Consolas"/>
                <a:ea typeface="Helvetica"/>
                <a:cs typeface="Consolas"/>
              </a:rPr>
              <a:t>&gt;</a:t>
            </a:r>
            <a:endParaRPr lang="en-US" dirty="0">
              <a:solidFill>
                <a:srgbClr val="000000"/>
              </a:solidFill>
              <a:latin typeface="Consolas"/>
              <a:ea typeface="Helvetica"/>
              <a:cs typeface="Consolas"/>
            </a:endParaRPr>
          </a:p>
          <a:p>
            <a:pPr marL="0" indent="0">
              <a:buNone/>
            </a:pPr>
            <a:r>
              <a:rPr lang="en-US" dirty="0">
                <a:solidFill>
                  <a:srgbClr val="011DA7"/>
                </a:solidFill>
                <a:latin typeface="Consolas"/>
                <a:ea typeface="Helvetica"/>
                <a:cs typeface="Consolas"/>
              </a:rPr>
              <a:t>&lt;/tests&gt;</a:t>
            </a:r>
            <a:endParaRPr lang="en-US" dirty="0">
              <a:solidFill>
                <a:srgbClr val="000000"/>
              </a:solidFill>
              <a:latin typeface="Consolas"/>
              <a:ea typeface="Helvetica"/>
              <a:cs typeface="Consolas"/>
            </a:endParaRPr>
          </a:p>
          <a:p>
            <a:pPr marL="0" indent="0">
              <a:buNone/>
            </a:pPr>
            <a:r>
              <a:rPr lang="en-US" dirty="0">
                <a:solidFill>
                  <a:srgbClr val="011DA7"/>
                </a:solidFill>
                <a:latin typeface="Consolas"/>
                <a:ea typeface="Helvetica"/>
                <a:cs typeface="Consolas"/>
              </a:rPr>
              <a:t>&lt;objects&gt;</a:t>
            </a:r>
            <a:endParaRPr lang="en-US" dirty="0">
              <a:solidFill>
                <a:srgbClr val="000000"/>
              </a:solidFill>
              <a:latin typeface="Consolas"/>
              <a:ea typeface="Helvetica"/>
              <a:cs typeface="Consolas"/>
            </a:endParaRPr>
          </a:p>
          <a:p>
            <a:pPr marL="0" indent="0">
              <a:buNone/>
            </a:pPr>
            <a:r>
              <a:rPr lang="en-US" dirty="0">
                <a:solidFill>
                  <a:srgbClr val="000000"/>
                </a:solidFill>
                <a:latin typeface="Consolas"/>
                <a:ea typeface="Helvetica"/>
                <a:cs typeface="Consolas"/>
              </a:rPr>
              <a:t>    </a:t>
            </a:r>
            <a:r>
              <a:rPr lang="en-US" dirty="0">
                <a:solidFill>
                  <a:srgbClr val="011DA7"/>
                </a:solidFill>
                <a:latin typeface="Consolas"/>
                <a:ea typeface="Helvetica"/>
                <a:cs typeface="Consolas"/>
              </a:rPr>
              <a:t>&lt;</a:t>
            </a:r>
            <a:r>
              <a:rPr lang="en-US" dirty="0" err="1">
                <a:solidFill>
                  <a:srgbClr val="011DA7"/>
                </a:solidFill>
                <a:latin typeface="Consolas"/>
                <a:ea typeface="Helvetica"/>
                <a:cs typeface="Consolas"/>
              </a:rPr>
              <a:t>rpminfo_object</a:t>
            </a:r>
            <a:r>
              <a:rPr lang="en-US" dirty="0">
                <a:solidFill>
                  <a:srgbClr val="F9985E"/>
                </a:solidFill>
                <a:latin typeface="Consolas"/>
                <a:ea typeface="Helvetica"/>
                <a:cs typeface="Consolas"/>
              </a:rPr>
              <a:t> </a:t>
            </a:r>
            <a:r>
              <a:rPr lang="en-US" dirty="0" smtClean="0">
                <a:solidFill>
                  <a:srgbClr val="F9985E"/>
                </a:solidFill>
                <a:latin typeface="Consolas"/>
                <a:ea typeface="Helvetica"/>
                <a:cs typeface="Consolas"/>
              </a:rPr>
              <a:t>id</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"oval:org.mitre.oval:obj:1414"</a:t>
            </a:r>
            <a:r>
              <a:rPr lang="en-US" dirty="0">
                <a:solidFill>
                  <a:srgbClr val="F9985E"/>
                </a:solidFill>
                <a:latin typeface="Consolas"/>
                <a:ea typeface="Helvetica"/>
                <a:cs typeface="Consolas"/>
              </a:rPr>
              <a:t> version</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a:t>
            </a:r>
            <a:r>
              <a:rPr lang="en-US" dirty="0" smtClean="0">
                <a:solidFill>
                  <a:srgbClr val="AB4500"/>
                </a:solidFill>
                <a:latin typeface="Consolas"/>
                <a:ea typeface="Helvetica"/>
                <a:cs typeface="Consolas"/>
              </a:rPr>
              <a:t>1”</a:t>
            </a:r>
            <a:endParaRPr lang="en-US" dirty="0" smtClean="0">
              <a:solidFill>
                <a:srgbClr val="F9985E"/>
              </a:solidFill>
              <a:latin typeface="Consolas"/>
              <a:ea typeface="Helvetica"/>
              <a:cs typeface="Consolas"/>
            </a:endParaRPr>
          </a:p>
          <a:p>
            <a:pPr marL="0" indent="0">
              <a:buNone/>
            </a:pPr>
            <a:r>
              <a:rPr lang="en-US" dirty="0">
                <a:solidFill>
                  <a:srgbClr val="F9985E"/>
                </a:solidFill>
                <a:latin typeface="Consolas"/>
                <a:ea typeface="Helvetica"/>
                <a:cs typeface="Consolas"/>
              </a:rPr>
              <a:t>	</a:t>
            </a:r>
            <a:r>
              <a:rPr lang="en-US" dirty="0" smtClean="0">
                <a:solidFill>
                  <a:srgbClr val="F9985E"/>
                </a:solidFill>
                <a:latin typeface="Consolas"/>
                <a:ea typeface="Helvetica"/>
                <a:cs typeface="Consolas"/>
              </a:rPr>
              <a:t>comment</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"the </a:t>
            </a:r>
            <a:r>
              <a:rPr lang="en-US" dirty="0" err="1">
                <a:solidFill>
                  <a:srgbClr val="AB4500"/>
                </a:solidFill>
                <a:latin typeface="Consolas"/>
                <a:ea typeface="Helvetica"/>
                <a:cs typeface="Consolas"/>
              </a:rPr>
              <a:t>redhat</a:t>
            </a:r>
            <a:r>
              <a:rPr lang="en-US" dirty="0">
                <a:solidFill>
                  <a:srgbClr val="AB4500"/>
                </a:solidFill>
                <a:latin typeface="Consolas"/>
                <a:ea typeface="Helvetica"/>
                <a:cs typeface="Consolas"/>
              </a:rPr>
              <a:t>-release rpm"</a:t>
            </a:r>
            <a:r>
              <a:rPr lang="en-US" dirty="0">
                <a:solidFill>
                  <a:srgbClr val="011DA7"/>
                </a:solidFill>
                <a:latin typeface="Consolas"/>
                <a:ea typeface="Helvetica"/>
                <a:cs typeface="Consolas"/>
              </a:rPr>
              <a:t>&gt;</a:t>
            </a:r>
            <a:endParaRPr lang="en-US" dirty="0">
              <a:solidFill>
                <a:srgbClr val="000000"/>
              </a:solidFill>
              <a:latin typeface="Consolas"/>
              <a:ea typeface="Helvetica"/>
              <a:cs typeface="Consolas"/>
            </a:endParaRPr>
          </a:p>
          <a:p>
            <a:pPr marL="0" indent="0">
              <a:buNone/>
            </a:pPr>
            <a:r>
              <a:rPr lang="en-US" dirty="0">
                <a:solidFill>
                  <a:srgbClr val="000000"/>
                </a:solidFill>
                <a:latin typeface="Consolas"/>
                <a:ea typeface="Helvetica"/>
                <a:cs typeface="Consolas"/>
              </a:rPr>
              <a:t>        </a:t>
            </a:r>
            <a:r>
              <a:rPr lang="en-US" dirty="0">
                <a:solidFill>
                  <a:srgbClr val="011DA7"/>
                </a:solidFill>
                <a:latin typeface="Consolas"/>
                <a:ea typeface="Helvetica"/>
                <a:cs typeface="Consolas"/>
              </a:rPr>
              <a:t>&lt;name&gt;</a:t>
            </a:r>
            <a:r>
              <a:rPr lang="en-US" dirty="0" err="1">
                <a:solidFill>
                  <a:srgbClr val="000000"/>
                </a:solidFill>
                <a:latin typeface="Consolas"/>
                <a:ea typeface="Helvetica"/>
                <a:cs typeface="Consolas"/>
              </a:rPr>
              <a:t>redhat</a:t>
            </a:r>
            <a:r>
              <a:rPr lang="en-US" dirty="0">
                <a:solidFill>
                  <a:srgbClr val="000000"/>
                </a:solidFill>
                <a:latin typeface="Consolas"/>
                <a:ea typeface="Helvetica"/>
                <a:cs typeface="Consolas"/>
              </a:rPr>
              <a:t>-release</a:t>
            </a:r>
            <a:r>
              <a:rPr lang="en-US" dirty="0">
                <a:solidFill>
                  <a:srgbClr val="011DA7"/>
                </a:solidFill>
                <a:latin typeface="Consolas"/>
                <a:ea typeface="Helvetica"/>
                <a:cs typeface="Consolas"/>
              </a:rPr>
              <a:t>&lt;/name&gt;</a:t>
            </a:r>
            <a:endParaRPr lang="en-US" dirty="0">
              <a:solidFill>
                <a:srgbClr val="000000"/>
              </a:solidFill>
              <a:latin typeface="Consolas"/>
              <a:ea typeface="Helvetica"/>
              <a:cs typeface="Consolas"/>
            </a:endParaRPr>
          </a:p>
          <a:p>
            <a:pPr marL="0" indent="0">
              <a:buNone/>
            </a:pPr>
            <a:r>
              <a:rPr lang="en-US" dirty="0">
                <a:solidFill>
                  <a:srgbClr val="000000"/>
                </a:solidFill>
                <a:latin typeface="Consolas"/>
                <a:ea typeface="Helvetica"/>
                <a:cs typeface="Consolas"/>
              </a:rPr>
              <a:t>    </a:t>
            </a:r>
            <a:r>
              <a:rPr lang="en-US" dirty="0">
                <a:solidFill>
                  <a:srgbClr val="011DA7"/>
                </a:solidFill>
                <a:latin typeface="Consolas"/>
                <a:ea typeface="Helvetica"/>
                <a:cs typeface="Consolas"/>
              </a:rPr>
              <a:t>&lt;/</a:t>
            </a:r>
            <a:r>
              <a:rPr lang="en-US" dirty="0" err="1">
                <a:solidFill>
                  <a:srgbClr val="011DA7"/>
                </a:solidFill>
                <a:latin typeface="Consolas"/>
                <a:ea typeface="Helvetica"/>
                <a:cs typeface="Consolas"/>
              </a:rPr>
              <a:t>rpminfo_object</a:t>
            </a:r>
            <a:r>
              <a:rPr lang="en-US" dirty="0">
                <a:solidFill>
                  <a:srgbClr val="011DA7"/>
                </a:solidFill>
                <a:latin typeface="Consolas"/>
                <a:ea typeface="Helvetica"/>
                <a:cs typeface="Consolas"/>
              </a:rPr>
              <a:t>&gt;</a:t>
            </a:r>
            <a:endParaRPr lang="en-US" dirty="0">
              <a:solidFill>
                <a:srgbClr val="000000"/>
              </a:solidFill>
              <a:latin typeface="Consolas"/>
              <a:ea typeface="Helvetica"/>
              <a:cs typeface="Consolas"/>
            </a:endParaRPr>
          </a:p>
          <a:p>
            <a:pPr marL="0" indent="0">
              <a:buNone/>
            </a:pPr>
            <a:r>
              <a:rPr lang="en-US" dirty="0">
                <a:solidFill>
                  <a:srgbClr val="011DA7"/>
                </a:solidFill>
                <a:latin typeface="Consolas"/>
                <a:ea typeface="Helvetica"/>
                <a:cs typeface="Consolas"/>
              </a:rPr>
              <a:t>&lt;/objects&gt;</a:t>
            </a:r>
            <a:endParaRPr lang="en-US" dirty="0">
              <a:solidFill>
                <a:srgbClr val="000000"/>
              </a:solidFill>
              <a:latin typeface="Consolas"/>
              <a:ea typeface="Helvetica"/>
              <a:cs typeface="Consolas"/>
            </a:endParaRPr>
          </a:p>
          <a:p>
            <a:pPr marL="0" indent="0">
              <a:buNone/>
            </a:pPr>
            <a:r>
              <a:rPr lang="en-US" dirty="0">
                <a:solidFill>
                  <a:srgbClr val="011DA7"/>
                </a:solidFill>
                <a:latin typeface="Consolas"/>
                <a:ea typeface="Helvetica"/>
                <a:cs typeface="Consolas"/>
              </a:rPr>
              <a:t>&lt;states&gt;</a:t>
            </a:r>
            <a:endParaRPr lang="en-US" dirty="0">
              <a:solidFill>
                <a:srgbClr val="000000"/>
              </a:solidFill>
              <a:latin typeface="Consolas"/>
              <a:ea typeface="Helvetica"/>
              <a:cs typeface="Consolas"/>
            </a:endParaRPr>
          </a:p>
          <a:p>
            <a:pPr marL="0" indent="0">
              <a:buNone/>
            </a:pPr>
            <a:r>
              <a:rPr lang="en-US" dirty="0">
                <a:solidFill>
                  <a:srgbClr val="000000"/>
                </a:solidFill>
                <a:latin typeface="Consolas"/>
                <a:ea typeface="Helvetica"/>
                <a:cs typeface="Consolas"/>
              </a:rPr>
              <a:t>    </a:t>
            </a:r>
            <a:r>
              <a:rPr lang="en-US" dirty="0">
                <a:solidFill>
                  <a:srgbClr val="011DA7"/>
                </a:solidFill>
                <a:latin typeface="Consolas"/>
                <a:ea typeface="Helvetica"/>
                <a:cs typeface="Consolas"/>
              </a:rPr>
              <a:t>&lt;</a:t>
            </a:r>
            <a:r>
              <a:rPr lang="en-US" dirty="0" err="1">
                <a:solidFill>
                  <a:srgbClr val="011DA7"/>
                </a:solidFill>
                <a:latin typeface="Consolas"/>
                <a:ea typeface="Helvetica"/>
                <a:cs typeface="Consolas"/>
              </a:rPr>
              <a:t>rpminfo_state</a:t>
            </a:r>
            <a:r>
              <a:rPr lang="en-US" dirty="0">
                <a:solidFill>
                  <a:srgbClr val="F9985E"/>
                </a:solidFill>
                <a:latin typeface="Consolas"/>
                <a:ea typeface="Helvetica"/>
                <a:cs typeface="Consolas"/>
              </a:rPr>
              <a:t> </a:t>
            </a:r>
            <a:r>
              <a:rPr lang="en-US" dirty="0" smtClean="0">
                <a:solidFill>
                  <a:srgbClr val="F9985E"/>
                </a:solidFill>
                <a:latin typeface="Consolas"/>
                <a:ea typeface="Helvetica"/>
                <a:cs typeface="Consolas"/>
              </a:rPr>
              <a:t>id</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"oval:org.mitre.oval:ste:2949"</a:t>
            </a:r>
            <a:r>
              <a:rPr lang="en-US" dirty="0">
                <a:solidFill>
                  <a:srgbClr val="F9985E"/>
                </a:solidFill>
                <a:latin typeface="Consolas"/>
                <a:ea typeface="Helvetica"/>
                <a:cs typeface="Consolas"/>
              </a:rPr>
              <a:t> version</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"1"</a:t>
            </a:r>
            <a:r>
              <a:rPr lang="en-US" dirty="0">
                <a:solidFill>
                  <a:srgbClr val="011DA7"/>
                </a:solidFill>
                <a:latin typeface="Consolas"/>
                <a:ea typeface="Helvetica"/>
                <a:cs typeface="Consolas"/>
              </a:rPr>
              <a:t>&gt;</a:t>
            </a:r>
            <a:endParaRPr lang="en-US" dirty="0">
              <a:solidFill>
                <a:srgbClr val="000000"/>
              </a:solidFill>
              <a:latin typeface="Consolas"/>
              <a:ea typeface="Helvetica"/>
              <a:cs typeface="Consolas"/>
            </a:endParaRPr>
          </a:p>
          <a:p>
            <a:pPr marL="0" indent="0">
              <a:buNone/>
            </a:pPr>
            <a:r>
              <a:rPr lang="en-US" dirty="0">
                <a:solidFill>
                  <a:srgbClr val="000000"/>
                </a:solidFill>
                <a:latin typeface="Consolas"/>
                <a:ea typeface="Helvetica"/>
                <a:cs typeface="Consolas"/>
              </a:rPr>
              <a:t>        </a:t>
            </a:r>
            <a:r>
              <a:rPr lang="en-US" dirty="0">
                <a:solidFill>
                  <a:srgbClr val="011DA7"/>
                </a:solidFill>
                <a:latin typeface="Consolas"/>
                <a:ea typeface="Helvetica"/>
                <a:cs typeface="Consolas"/>
              </a:rPr>
              <a:t>&lt;version</a:t>
            </a:r>
            <a:r>
              <a:rPr lang="en-US" dirty="0">
                <a:solidFill>
                  <a:srgbClr val="F9985E"/>
                </a:solidFill>
                <a:latin typeface="Consolas"/>
                <a:ea typeface="Helvetica"/>
                <a:cs typeface="Consolas"/>
              </a:rPr>
              <a:t> operation</a:t>
            </a:r>
            <a:r>
              <a:rPr lang="en-US" dirty="0">
                <a:solidFill>
                  <a:srgbClr val="FF9450"/>
                </a:solidFill>
                <a:latin typeface="Consolas"/>
                <a:ea typeface="Helvetica"/>
                <a:cs typeface="Consolas"/>
              </a:rPr>
              <a:t>=</a:t>
            </a:r>
            <a:r>
              <a:rPr lang="en-US" dirty="0">
                <a:solidFill>
                  <a:srgbClr val="AB4500"/>
                </a:solidFill>
                <a:latin typeface="Consolas"/>
                <a:ea typeface="Helvetica"/>
                <a:cs typeface="Consolas"/>
              </a:rPr>
              <a:t>"equals"</a:t>
            </a:r>
            <a:r>
              <a:rPr lang="en-US" dirty="0">
                <a:solidFill>
                  <a:srgbClr val="011DA7"/>
                </a:solidFill>
                <a:latin typeface="Consolas"/>
                <a:ea typeface="Helvetica"/>
                <a:cs typeface="Consolas"/>
              </a:rPr>
              <a:t>&gt;</a:t>
            </a:r>
            <a:r>
              <a:rPr lang="en-US" dirty="0">
                <a:solidFill>
                  <a:srgbClr val="000000"/>
                </a:solidFill>
                <a:latin typeface="Consolas"/>
                <a:ea typeface="Helvetica"/>
                <a:cs typeface="Consolas"/>
              </a:rPr>
              <a:t>9</a:t>
            </a:r>
            <a:r>
              <a:rPr lang="en-US" dirty="0">
                <a:solidFill>
                  <a:srgbClr val="011DA7"/>
                </a:solidFill>
                <a:latin typeface="Consolas"/>
                <a:ea typeface="Helvetica"/>
                <a:cs typeface="Consolas"/>
              </a:rPr>
              <a:t>&lt;/version&gt;</a:t>
            </a:r>
            <a:endParaRPr lang="en-US" dirty="0">
              <a:solidFill>
                <a:srgbClr val="000000"/>
              </a:solidFill>
              <a:latin typeface="Consolas"/>
              <a:ea typeface="Helvetica"/>
              <a:cs typeface="Consolas"/>
            </a:endParaRPr>
          </a:p>
          <a:p>
            <a:pPr marL="0" indent="0">
              <a:buNone/>
            </a:pPr>
            <a:r>
              <a:rPr lang="en-US" dirty="0">
                <a:solidFill>
                  <a:srgbClr val="000000"/>
                </a:solidFill>
                <a:latin typeface="Consolas"/>
                <a:ea typeface="Helvetica"/>
                <a:cs typeface="Consolas"/>
              </a:rPr>
              <a:t>    </a:t>
            </a:r>
            <a:r>
              <a:rPr lang="en-US" dirty="0">
                <a:solidFill>
                  <a:srgbClr val="011DA7"/>
                </a:solidFill>
                <a:latin typeface="Consolas"/>
                <a:ea typeface="Helvetica"/>
                <a:cs typeface="Consolas"/>
              </a:rPr>
              <a:t>&lt;/</a:t>
            </a:r>
            <a:r>
              <a:rPr lang="en-US" dirty="0" err="1">
                <a:solidFill>
                  <a:srgbClr val="011DA7"/>
                </a:solidFill>
                <a:latin typeface="Consolas"/>
                <a:ea typeface="Helvetica"/>
                <a:cs typeface="Consolas"/>
              </a:rPr>
              <a:t>rpminfo_state</a:t>
            </a:r>
            <a:r>
              <a:rPr lang="en-US" dirty="0">
                <a:solidFill>
                  <a:srgbClr val="011DA7"/>
                </a:solidFill>
                <a:latin typeface="Consolas"/>
                <a:ea typeface="Helvetica"/>
                <a:cs typeface="Consolas"/>
              </a:rPr>
              <a:t>&gt;</a:t>
            </a:r>
            <a:endParaRPr lang="en-US" dirty="0">
              <a:solidFill>
                <a:srgbClr val="000000"/>
              </a:solidFill>
              <a:latin typeface="Consolas"/>
              <a:ea typeface="Helvetica"/>
              <a:cs typeface="Consolas"/>
            </a:endParaRPr>
          </a:p>
          <a:p>
            <a:pPr marL="0" indent="0">
              <a:buNone/>
            </a:pPr>
            <a:r>
              <a:rPr lang="en-US" dirty="0">
                <a:solidFill>
                  <a:srgbClr val="011DA7"/>
                </a:solidFill>
                <a:latin typeface="Consolas"/>
                <a:ea typeface="Helvetica"/>
                <a:cs typeface="Consolas"/>
              </a:rPr>
              <a:t>&lt;/states&gt;</a:t>
            </a:r>
            <a:endParaRPr lang="en-US" dirty="0">
              <a:latin typeface="Consolas"/>
              <a:cs typeface="Consolas"/>
            </a:endParaRPr>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17</a:t>
            </a:fld>
            <a:r>
              <a:rPr lang="en-US" smtClean="0"/>
              <a:t> </a:t>
            </a:r>
            <a:r>
              <a:rPr lang="en-US" smtClean="0">
                <a:solidFill>
                  <a:srgbClr val="C1CD23"/>
                </a:solidFill>
              </a:rPr>
              <a:t>|</a:t>
            </a:r>
            <a:endParaRPr lang="en-US" dirty="0">
              <a:solidFill>
                <a:srgbClr val="C1CD23"/>
              </a:solidFill>
            </a:endParaRPr>
          </a:p>
        </p:txBody>
      </p:sp>
    </p:spTree>
    <p:extLst>
      <p:ext uri="{BB962C8B-B14F-4D97-AF65-F5344CB8AC3E}">
        <p14:creationId xmlns:p14="http://schemas.microsoft.com/office/powerpoint/2010/main" val="75159589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pkginfo_test</a:t>
            </a:r>
            <a:endParaRPr lang="en-US" dirty="0"/>
          </a:p>
        </p:txBody>
      </p:sp>
      <p:sp>
        <p:nvSpPr>
          <p:cNvPr id="3" name="Content Placeholder 2"/>
          <p:cNvSpPr>
            <a:spLocks noGrp="1"/>
          </p:cNvSpPr>
          <p:nvPr>
            <p:ph idx="1"/>
          </p:nvPr>
        </p:nvSpPr>
        <p:spPr/>
        <p:txBody>
          <a:bodyPr>
            <a:normAutofit/>
          </a:bodyPr>
          <a:lstStyle/>
          <a:p>
            <a:r>
              <a:rPr lang="en-US" dirty="0" err="1" smtClean="0"/>
              <a:t>pkginfo_object</a:t>
            </a:r>
            <a:endParaRPr lang="en-US" dirty="0" smtClean="0"/>
          </a:p>
          <a:p>
            <a:pPr lvl="1"/>
            <a:r>
              <a:rPr lang="en-US" dirty="0" err="1" smtClean="0"/>
              <a:t>package_id</a:t>
            </a:r>
            <a:r>
              <a:rPr lang="en-US" dirty="0"/>
              <a:t>	</a:t>
            </a:r>
            <a:r>
              <a:rPr lang="en-US" dirty="0" smtClean="0"/>
              <a:t>	volume?</a:t>
            </a:r>
          </a:p>
          <a:p>
            <a:pPr lvl="1"/>
            <a:r>
              <a:rPr lang="en-US" dirty="0"/>
              <a:t>behavior </a:t>
            </a:r>
            <a:r>
              <a:rPr lang="en-US" dirty="0" smtClean="0"/>
              <a:t>– </a:t>
            </a:r>
            <a:r>
              <a:rPr lang="en-US" dirty="0" err="1"/>
              <a:t>filepaths</a:t>
            </a:r>
            <a:r>
              <a:rPr lang="en-US" dirty="0" smtClean="0"/>
              <a:t>?</a:t>
            </a:r>
          </a:p>
          <a:p>
            <a:pPr lvl="1"/>
            <a:r>
              <a:rPr lang="en-US" dirty="0" smtClean="0"/>
              <a:t>set			filter</a:t>
            </a:r>
          </a:p>
          <a:p>
            <a:pPr lvl="1"/>
            <a:endParaRPr lang="en-US" dirty="0" smtClean="0"/>
          </a:p>
          <a:p>
            <a:r>
              <a:rPr lang="en-US" dirty="0" err="1" smtClean="0"/>
              <a:t>pkginfo_state</a:t>
            </a:r>
            <a:r>
              <a:rPr lang="en-US" dirty="0" smtClean="0"/>
              <a:t> </a:t>
            </a:r>
            <a:r>
              <a:rPr lang="en-US" b="0" dirty="0" smtClean="0"/>
              <a:t>and</a:t>
            </a:r>
            <a:r>
              <a:rPr lang="en-US" dirty="0" smtClean="0"/>
              <a:t> </a:t>
            </a:r>
            <a:r>
              <a:rPr lang="en-US" dirty="0" err="1" smtClean="0"/>
              <a:t>pkginfo_item</a:t>
            </a:r>
            <a:endParaRPr lang="en-US" dirty="0" smtClean="0"/>
          </a:p>
          <a:p>
            <a:pPr lvl="1"/>
            <a:r>
              <a:rPr lang="en-US" dirty="0" err="1" smtClean="0"/>
              <a:t>package_id</a:t>
            </a:r>
            <a:r>
              <a:rPr lang="en-US" dirty="0" smtClean="0"/>
              <a:t>		version</a:t>
            </a:r>
          </a:p>
          <a:p>
            <a:pPr lvl="1"/>
            <a:r>
              <a:rPr lang="en-US" dirty="0" err="1" smtClean="0"/>
              <a:t>install_time</a:t>
            </a:r>
            <a:r>
              <a:rPr lang="en-US" dirty="0"/>
              <a:t>	</a:t>
            </a:r>
            <a:r>
              <a:rPr lang="en-US" dirty="0" smtClean="0"/>
              <a:t>	volume?</a:t>
            </a:r>
            <a:endParaRPr lang="en-US" dirty="0"/>
          </a:p>
          <a:p>
            <a:pPr lvl="1"/>
            <a:r>
              <a:rPr lang="en-US" dirty="0"/>
              <a:t>l</a:t>
            </a:r>
            <a:r>
              <a:rPr lang="en-US" dirty="0" smtClean="0"/>
              <a:t>ocation</a:t>
            </a:r>
            <a:r>
              <a:rPr lang="en-US" dirty="0"/>
              <a:t>	</a:t>
            </a:r>
            <a:r>
              <a:rPr lang="en-US" dirty="0" smtClean="0"/>
              <a:t>	group(s)?</a:t>
            </a:r>
          </a:p>
          <a:p>
            <a:pPr lvl="1"/>
            <a:r>
              <a:rPr lang="en-US" dirty="0" err="1" smtClean="0"/>
              <a:t>filepath</a:t>
            </a:r>
            <a:r>
              <a:rPr lang="en-US" dirty="0" smtClean="0"/>
              <a:t>?</a:t>
            </a:r>
            <a:endParaRPr lang="en-US" dirty="0"/>
          </a:p>
        </p:txBody>
      </p:sp>
    </p:spTree>
    <p:extLst>
      <p:ext uri="{BB962C8B-B14F-4D97-AF65-F5344CB8AC3E}">
        <p14:creationId xmlns:p14="http://schemas.microsoft.com/office/powerpoint/2010/main" val="405894720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pkginfo</a:t>
            </a:r>
            <a:r>
              <a:rPr lang="en-US" dirty="0" smtClean="0"/>
              <a:t> example</a:t>
            </a:r>
            <a:endParaRPr lang="en-US" dirty="0"/>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lstStyle/>
          <a:p>
            <a:pPr marL="0" indent="0">
              <a:buNone/>
            </a:pPr>
            <a:r>
              <a:rPr lang="en-US" b="0" dirty="0" smtClean="0">
                <a:solidFill>
                  <a:srgbClr val="00FF55"/>
                </a:solidFill>
              </a:rPr>
              <a:t>$ </a:t>
            </a:r>
            <a:r>
              <a:rPr lang="en-US" b="0" dirty="0" err="1" smtClean="0">
                <a:solidFill>
                  <a:srgbClr val="00FF55"/>
                </a:solidFill>
              </a:rPr>
              <a:t>pkgutil</a:t>
            </a:r>
            <a:r>
              <a:rPr lang="en-US" b="0" dirty="0" smtClean="0">
                <a:solidFill>
                  <a:srgbClr val="00FF55"/>
                </a:solidFill>
              </a:rPr>
              <a:t> --regex --</a:t>
            </a:r>
            <a:r>
              <a:rPr lang="en-US" b="0" dirty="0" err="1" smtClean="0">
                <a:solidFill>
                  <a:srgbClr val="00FF55"/>
                </a:solidFill>
              </a:rPr>
              <a:t>pkg</a:t>
            </a:r>
            <a:r>
              <a:rPr lang="en-US" b="0" dirty="0" smtClean="0">
                <a:solidFill>
                  <a:srgbClr val="00FF55"/>
                </a:solidFill>
              </a:rPr>
              <a:t>-info com\.</a:t>
            </a:r>
            <a:r>
              <a:rPr lang="en-US" b="0" dirty="0" err="1" smtClean="0">
                <a:solidFill>
                  <a:srgbClr val="00FF55"/>
                </a:solidFill>
              </a:rPr>
              <a:t>microsoft</a:t>
            </a:r>
            <a:r>
              <a:rPr lang="en-US" b="0" dirty="0" smtClean="0">
                <a:solidFill>
                  <a:srgbClr val="00FF55"/>
                </a:solidFill>
              </a:rPr>
              <a:t>\.</a:t>
            </a:r>
            <a:r>
              <a:rPr lang="en-US" b="0" dirty="0" err="1" smtClean="0">
                <a:solidFill>
                  <a:srgbClr val="00FF55"/>
                </a:solidFill>
              </a:rPr>
              <a:t>rdc</a:t>
            </a:r>
            <a:r>
              <a:rPr lang="en-US" b="0" dirty="0" smtClean="0">
                <a:solidFill>
                  <a:srgbClr val="00FF55"/>
                </a:solidFill>
              </a:rPr>
              <a:t>\.all\.</a:t>
            </a:r>
            <a:r>
              <a:rPr lang="en-US" b="0" dirty="0" err="1" smtClean="0">
                <a:solidFill>
                  <a:srgbClr val="00FF55"/>
                </a:solidFill>
              </a:rPr>
              <a:t>rdc</a:t>
            </a:r>
            <a:r>
              <a:rPr lang="en-US" b="0" dirty="0" smtClean="0">
                <a:solidFill>
                  <a:srgbClr val="00FF55"/>
                </a:solidFill>
              </a:rPr>
              <a:t>\.</a:t>
            </a:r>
            <a:r>
              <a:rPr lang="en-US" b="0" dirty="0" err="1" smtClean="0">
                <a:solidFill>
                  <a:srgbClr val="00FF55"/>
                </a:solidFill>
              </a:rPr>
              <a:t>pkg</a:t>
            </a:r>
            <a:r>
              <a:rPr lang="en-US" b="0" dirty="0" smtClean="0">
                <a:solidFill>
                  <a:srgbClr val="00FF55"/>
                </a:solidFill>
              </a:rPr>
              <a:t>\..*</a:t>
            </a:r>
          </a:p>
          <a:p>
            <a:pPr marL="0" indent="0">
              <a:buNone/>
            </a:pPr>
            <a:endParaRPr lang="en-US" b="0" dirty="0" smtClean="0">
              <a:solidFill>
                <a:srgbClr val="00FF55"/>
              </a:solidFill>
            </a:endParaRPr>
          </a:p>
          <a:p>
            <a:pPr marL="0" indent="0">
              <a:buNone/>
            </a:pPr>
            <a:r>
              <a:rPr lang="en-US" b="0" dirty="0" smtClean="0">
                <a:solidFill>
                  <a:srgbClr val="00FF55"/>
                </a:solidFill>
              </a:rPr>
              <a:t>package-id: com.microsoft.rdc.all.rdc.pkg.2.1.1</a:t>
            </a:r>
          </a:p>
          <a:p>
            <a:pPr marL="0" indent="0">
              <a:buNone/>
            </a:pPr>
            <a:r>
              <a:rPr lang="en-US" b="0" dirty="0" smtClean="0">
                <a:solidFill>
                  <a:srgbClr val="00FF55"/>
                </a:solidFill>
              </a:rPr>
              <a:t>version: 2.1.1</a:t>
            </a:r>
          </a:p>
          <a:p>
            <a:pPr marL="0" indent="0">
              <a:buNone/>
            </a:pPr>
            <a:r>
              <a:rPr lang="en-US" b="0" dirty="0" smtClean="0">
                <a:solidFill>
                  <a:srgbClr val="00FF55"/>
                </a:solidFill>
              </a:rPr>
              <a:t>volume: /</a:t>
            </a:r>
          </a:p>
          <a:p>
            <a:pPr marL="0" indent="0">
              <a:buNone/>
            </a:pPr>
            <a:r>
              <a:rPr lang="en-US" b="0" dirty="0" smtClean="0">
                <a:solidFill>
                  <a:srgbClr val="00FF55"/>
                </a:solidFill>
              </a:rPr>
              <a:t>location: </a:t>
            </a:r>
          </a:p>
          <a:p>
            <a:pPr marL="0" indent="0">
              <a:buNone/>
            </a:pPr>
            <a:r>
              <a:rPr lang="en-US" b="0" dirty="0" smtClean="0">
                <a:solidFill>
                  <a:srgbClr val="00FF55"/>
                </a:solidFill>
              </a:rPr>
              <a:t>install-time: 1372878451</a:t>
            </a:r>
            <a:endParaRPr lang="en-US" b="0" dirty="0">
              <a:solidFill>
                <a:srgbClr val="00FF55"/>
              </a:solidFill>
            </a:endParaRPr>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19</a:t>
            </a:fld>
            <a:r>
              <a:rPr lang="en-US" smtClean="0"/>
              <a:t> </a:t>
            </a:r>
            <a:r>
              <a:rPr lang="en-US" smtClean="0">
                <a:solidFill>
                  <a:srgbClr val="C1CD23"/>
                </a:solidFill>
              </a:rPr>
              <a:t>|</a:t>
            </a:r>
            <a:endParaRPr lang="en-US" dirty="0">
              <a:solidFill>
                <a:srgbClr val="C1CD23"/>
              </a:solidFill>
            </a:endParaRPr>
          </a:p>
        </p:txBody>
      </p:sp>
    </p:spTree>
    <p:extLst>
      <p:ext uri="{BB962C8B-B14F-4D97-AF65-F5344CB8AC3E}">
        <p14:creationId xmlns:p14="http://schemas.microsoft.com/office/powerpoint/2010/main" val="35278914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Introduction</a:t>
            </a:r>
            <a:endParaRPr lang="en-US" dirty="0"/>
          </a:p>
        </p:txBody>
      </p:sp>
      <p:pic>
        <p:nvPicPr>
          <p:cNvPr id="2" name="Content Placeholder 1" descr="Installer.png"/>
          <p:cNvPicPr>
            <a:picLocks noGrp="1" noChangeAspect="1"/>
          </p:cNvPicPr>
          <p:nvPr>
            <p:ph idx="1"/>
          </p:nvPr>
        </p:nvPicPr>
        <p:blipFill rotWithShape="1">
          <a:blip r:embed="rId3">
            <a:extLst>
              <a:ext uri="{28A0092B-C50C-407E-A947-70E740481C1C}">
                <a14:useLocalDpi xmlns:a14="http://schemas.microsoft.com/office/drawing/2010/main" val="0"/>
              </a:ext>
            </a:extLst>
          </a:blip>
          <a:srcRect l="-57706" t="221" r="-57255" b="-22424"/>
          <a:stretch/>
        </p:blipFill>
        <p:spPr>
          <a:xfrm>
            <a:off x="457200" y="1447800"/>
            <a:ext cx="8229600" cy="4678363"/>
          </a:xfrm>
        </p:spPr>
      </p:pic>
      <p:sp>
        <p:nvSpPr>
          <p:cNvPr id="3" name="TextBox 2"/>
          <p:cNvSpPr txBox="1"/>
          <p:nvPr/>
        </p:nvSpPr>
        <p:spPr>
          <a:xfrm>
            <a:off x="3668889" y="5296370"/>
            <a:ext cx="1806223" cy="584776"/>
          </a:xfrm>
          <a:prstGeom prst="rect">
            <a:avLst/>
          </a:prstGeom>
          <a:noFill/>
        </p:spPr>
        <p:txBody>
          <a:bodyPr wrap="square" rtlCol="0">
            <a:spAutoFit/>
          </a:bodyPr>
          <a:lstStyle/>
          <a:p>
            <a:pPr algn="ctr">
              <a:spcAft>
                <a:spcPts val="600"/>
              </a:spcAft>
            </a:pPr>
            <a:r>
              <a:rPr lang="en-US" sz="3200" dirty="0" smtClean="0">
                <a:ea typeface="Verdana" pitchFamily="34" charset="0"/>
                <a:cs typeface="Verdana" pitchFamily="34" charset="0"/>
              </a:rPr>
              <a:t>Installer</a:t>
            </a:r>
            <a:endParaRPr lang="en-US" sz="3200" dirty="0">
              <a:ea typeface="Verdana" pitchFamily="34" charset="0"/>
              <a:cs typeface="Verdana" pitchFamily="34" charset="0"/>
            </a:endParaRPr>
          </a:p>
        </p:txBody>
      </p:sp>
    </p:spTree>
    <p:extLst>
      <p:ext uri="{BB962C8B-B14F-4D97-AF65-F5344CB8AC3E}">
        <p14:creationId xmlns:p14="http://schemas.microsoft.com/office/powerpoint/2010/main" val="139922685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pkginfo_test</a:t>
            </a:r>
            <a:r>
              <a:rPr lang="en-US" dirty="0" smtClean="0"/>
              <a:t> example cont.</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b="0" dirty="0">
                <a:solidFill>
                  <a:srgbClr val="011DA7"/>
                </a:solidFill>
                <a:latin typeface="Helvetica"/>
                <a:ea typeface="Helvetica"/>
                <a:cs typeface="Helvetica"/>
              </a:rPr>
              <a:t>&lt;tests&gt;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pkginfo_test</a:t>
            </a:r>
            <a:r>
              <a:rPr lang="en-US" b="0" dirty="0">
                <a:solidFill>
                  <a:srgbClr val="F9985E"/>
                </a:solidFill>
                <a:latin typeface="Helvetica"/>
                <a:ea typeface="Helvetica"/>
                <a:cs typeface="Helvetica"/>
              </a:rPr>
              <a:t> id</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"oval:org.sample.oval:tst:1"</a:t>
            </a:r>
            <a:r>
              <a:rPr lang="en-US" b="0" dirty="0">
                <a:solidFill>
                  <a:srgbClr val="F9985E"/>
                </a:solidFill>
                <a:latin typeface="Helvetica"/>
                <a:ea typeface="Helvetica"/>
                <a:cs typeface="Helvetica"/>
              </a:rPr>
              <a:t> version</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"1"</a:t>
            </a:r>
            <a:r>
              <a:rPr lang="en-US" b="0" dirty="0">
                <a:solidFill>
                  <a:srgbClr val="F9985E"/>
                </a:solidFill>
                <a:latin typeface="Helvetica"/>
                <a:ea typeface="Helvetica"/>
                <a:cs typeface="Helvetica"/>
              </a:rPr>
              <a:t> check</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"at least </a:t>
            </a:r>
            <a:r>
              <a:rPr lang="en-US" b="0" dirty="0" smtClean="0">
                <a:solidFill>
                  <a:srgbClr val="AB4500"/>
                </a:solidFill>
                <a:latin typeface="Helvetica"/>
                <a:ea typeface="Helvetica"/>
                <a:cs typeface="Helvetica"/>
              </a:rPr>
              <a:t>one”</a:t>
            </a:r>
            <a:endParaRPr lang="en-US" b="0" dirty="0" smtClean="0">
              <a:solidFill>
                <a:srgbClr val="F9985E"/>
              </a:solidFill>
              <a:latin typeface="Helvetica"/>
              <a:ea typeface="Helvetica"/>
              <a:cs typeface="Helvetica"/>
            </a:endParaRPr>
          </a:p>
          <a:p>
            <a:pPr marL="0" indent="0">
              <a:buNone/>
            </a:pPr>
            <a:r>
              <a:rPr lang="en-US" b="0" dirty="0" smtClean="0">
                <a:solidFill>
                  <a:srgbClr val="F9985E"/>
                </a:solidFill>
                <a:latin typeface="Helvetica"/>
                <a:ea typeface="Helvetica"/>
                <a:cs typeface="Helvetica"/>
              </a:rPr>
              <a:t>	comment</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"Microsoft Remote Desktop Connection version 2.1.1 is installed"</a:t>
            </a:r>
            <a:r>
              <a:rPr lang="en-US" b="0" dirty="0">
                <a:solidFill>
                  <a:srgbClr val="F9985E"/>
                </a:solidFill>
                <a:latin typeface="Helvetica"/>
                <a:ea typeface="Helvetica"/>
                <a:cs typeface="Helvetica"/>
              </a:rPr>
              <a:t> </a:t>
            </a:r>
            <a:r>
              <a:rPr lang="en-US" b="0" dirty="0" smtClean="0">
                <a:solidFill>
                  <a:srgbClr val="F9985E"/>
                </a:solidFill>
                <a:latin typeface="Helvetica"/>
                <a:ea typeface="Helvetica"/>
                <a:cs typeface="Helvetica"/>
              </a:rPr>
              <a:t>	</a:t>
            </a:r>
            <a:r>
              <a:rPr lang="en-US" b="0" dirty="0" err="1" smtClean="0">
                <a:solidFill>
                  <a:srgbClr val="F9985E"/>
                </a:solidFill>
                <a:latin typeface="Helvetica"/>
                <a:ea typeface="Helvetica"/>
                <a:cs typeface="Helvetica"/>
              </a:rPr>
              <a:t>check_existence</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a:t>
            </a:r>
            <a:r>
              <a:rPr lang="en-US" b="0" dirty="0" err="1">
                <a:solidFill>
                  <a:srgbClr val="AB4500"/>
                </a:solidFill>
                <a:latin typeface="Helvetica"/>
                <a:ea typeface="Helvetica"/>
                <a:cs typeface="Helvetica"/>
              </a:rPr>
              <a:t>at_least_one_exists</a:t>
            </a:r>
            <a:r>
              <a:rPr lang="en-US" b="0" dirty="0">
                <a:solidFill>
                  <a:srgbClr val="AB4500"/>
                </a:solidFill>
                <a:latin typeface="Helvetica"/>
                <a:ea typeface="Helvetica"/>
                <a:cs typeface="Helvetica"/>
              </a:rPr>
              <a:t>"</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&lt;object</a:t>
            </a:r>
            <a:r>
              <a:rPr lang="en-US" b="0" dirty="0">
                <a:solidFill>
                  <a:srgbClr val="F9985E"/>
                </a:solidFill>
                <a:latin typeface="Helvetica"/>
                <a:ea typeface="Helvetica"/>
                <a:cs typeface="Helvetica"/>
              </a:rPr>
              <a:t> </a:t>
            </a:r>
            <a:r>
              <a:rPr lang="en-US" b="0" dirty="0" err="1">
                <a:solidFill>
                  <a:srgbClr val="F9985E"/>
                </a:solidFill>
                <a:latin typeface="Helvetica"/>
                <a:ea typeface="Helvetica"/>
                <a:cs typeface="Helvetica"/>
              </a:rPr>
              <a:t>object_ref</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"oval:org.sample.oval:obj:1"</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&lt;state</a:t>
            </a:r>
            <a:r>
              <a:rPr lang="en-US" b="0" dirty="0">
                <a:solidFill>
                  <a:srgbClr val="F9985E"/>
                </a:solidFill>
                <a:latin typeface="Helvetica"/>
                <a:ea typeface="Helvetica"/>
                <a:cs typeface="Helvetica"/>
              </a:rPr>
              <a:t> </a:t>
            </a:r>
            <a:r>
              <a:rPr lang="en-US" b="0" dirty="0" err="1">
                <a:solidFill>
                  <a:srgbClr val="F9985E"/>
                </a:solidFill>
                <a:latin typeface="Helvetica"/>
                <a:ea typeface="Helvetica"/>
                <a:cs typeface="Helvetica"/>
              </a:rPr>
              <a:t>state_ref</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"oval:org.sample.oval:ste:1"</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pkginfo_test</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11DA7"/>
                </a:solidFill>
                <a:latin typeface="Helvetica"/>
                <a:ea typeface="Helvetica"/>
                <a:cs typeface="Helvetica"/>
              </a:rPr>
              <a:t>&lt;/tests&gt;</a:t>
            </a:r>
            <a:endParaRPr lang="en-US" b="0" dirty="0">
              <a:solidFill>
                <a:srgbClr val="000000"/>
              </a:solidFill>
              <a:latin typeface="Helvetica"/>
              <a:ea typeface="Helvetica"/>
              <a:cs typeface="Helvetica"/>
            </a:endParaRPr>
          </a:p>
          <a:p>
            <a:pPr marL="0" indent="0">
              <a:buNone/>
            </a:pPr>
            <a:r>
              <a:rPr lang="en-US" b="0" dirty="0">
                <a:solidFill>
                  <a:srgbClr val="011DA7"/>
                </a:solidFill>
                <a:latin typeface="Helvetica"/>
                <a:ea typeface="Helvetica"/>
                <a:cs typeface="Helvetica"/>
              </a:rPr>
              <a:t>&lt;objects&gt;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pkginfo_object</a:t>
            </a:r>
            <a:r>
              <a:rPr lang="en-US" b="0" dirty="0">
                <a:solidFill>
                  <a:srgbClr val="F9985E"/>
                </a:solidFill>
                <a:latin typeface="Helvetica"/>
                <a:ea typeface="Helvetica"/>
                <a:cs typeface="Helvetica"/>
              </a:rPr>
              <a:t>  id</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"oval:org.sample.oval:obj:1"</a:t>
            </a:r>
            <a:r>
              <a:rPr lang="en-US" b="0" dirty="0">
                <a:solidFill>
                  <a:srgbClr val="F9985E"/>
                </a:solidFill>
                <a:latin typeface="Helvetica"/>
                <a:ea typeface="Helvetica"/>
                <a:cs typeface="Helvetica"/>
              </a:rPr>
              <a:t> version</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a:t>
            </a:r>
            <a:r>
              <a:rPr lang="en-US" b="0" dirty="0" smtClean="0">
                <a:solidFill>
                  <a:srgbClr val="AB4500"/>
                </a:solidFill>
                <a:latin typeface="Helvetica"/>
                <a:ea typeface="Helvetica"/>
                <a:cs typeface="Helvetica"/>
              </a:rPr>
              <a:t>1”</a:t>
            </a:r>
            <a:endParaRPr lang="en-US" b="0" dirty="0" smtClean="0">
              <a:solidFill>
                <a:srgbClr val="F9985E"/>
              </a:solidFill>
              <a:latin typeface="Helvetica"/>
              <a:ea typeface="Helvetica"/>
              <a:cs typeface="Helvetica"/>
            </a:endParaRPr>
          </a:p>
          <a:p>
            <a:pPr marL="0" indent="0">
              <a:buNone/>
            </a:pPr>
            <a:r>
              <a:rPr lang="en-US" b="0" dirty="0">
                <a:solidFill>
                  <a:srgbClr val="F9985E"/>
                </a:solidFill>
                <a:latin typeface="Helvetica"/>
                <a:ea typeface="Helvetica"/>
                <a:cs typeface="Helvetica"/>
              </a:rPr>
              <a:t>	</a:t>
            </a:r>
            <a:r>
              <a:rPr lang="en-US" b="0" dirty="0" smtClean="0">
                <a:solidFill>
                  <a:srgbClr val="F9985E"/>
                </a:solidFill>
                <a:latin typeface="Helvetica"/>
                <a:ea typeface="Helvetica"/>
                <a:cs typeface="Helvetica"/>
              </a:rPr>
              <a:t>comment</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"Microsoft Remote Desktop Connection"</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package_id</a:t>
            </a:r>
            <a:r>
              <a:rPr lang="en-US" b="0" dirty="0">
                <a:solidFill>
                  <a:srgbClr val="F9985E"/>
                </a:solidFill>
                <a:latin typeface="Helvetica"/>
                <a:ea typeface="Helvetica"/>
                <a:cs typeface="Helvetica"/>
              </a:rPr>
              <a:t> operation</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"pattern match"</a:t>
            </a:r>
            <a:r>
              <a:rPr lang="en-US" b="0" dirty="0">
                <a:solidFill>
                  <a:srgbClr val="011DA7"/>
                </a:solidFill>
                <a:latin typeface="Helvetica"/>
                <a:ea typeface="Helvetica"/>
                <a:cs typeface="Helvetica"/>
              </a:rPr>
              <a:t>&gt;</a:t>
            </a:r>
            <a:r>
              <a:rPr lang="en-US" b="0" dirty="0">
                <a:solidFill>
                  <a:srgbClr val="000000"/>
                </a:solidFill>
                <a:latin typeface="Helvetica"/>
                <a:ea typeface="Helvetica"/>
                <a:cs typeface="Helvetica"/>
              </a:rPr>
              <a:t>com\.</a:t>
            </a:r>
            <a:r>
              <a:rPr lang="en-US" b="0" dirty="0" err="1">
                <a:solidFill>
                  <a:srgbClr val="000000"/>
                </a:solidFill>
                <a:latin typeface="Helvetica"/>
                <a:ea typeface="Helvetica"/>
                <a:cs typeface="Helvetica"/>
              </a:rPr>
              <a:t>microsoft</a:t>
            </a:r>
            <a:r>
              <a:rPr lang="en-US" b="0" dirty="0">
                <a:solidFill>
                  <a:srgbClr val="000000"/>
                </a:solidFill>
                <a:latin typeface="Helvetica"/>
                <a:ea typeface="Helvetica"/>
                <a:cs typeface="Helvetica"/>
              </a:rPr>
              <a:t>\.</a:t>
            </a:r>
            <a:r>
              <a:rPr lang="en-US" b="0" dirty="0" err="1">
                <a:solidFill>
                  <a:srgbClr val="000000"/>
                </a:solidFill>
                <a:latin typeface="Helvetica"/>
                <a:ea typeface="Helvetica"/>
                <a:cs typeface="Helvetica"/>
              </a:rPr>
              <a:t>rdc</a:t>
            </a:r>
            <a:r>
              <a:rPr lang="en-US" b="0" dirty="0">
                <a:solidFill>
                  <a:srgbClr val="000000"/>
                </a:solidFill>
                <a:latin typeface="Helvetica"/>
                <a:ea typeface="Helvetica"/>
                <a:cs typeface="Helvetica"/>
              </a:rPr>
              <a:t>\.all\.</a:t>
            </a:r>
            <a:r>
              <a:rPr lang="en-US" b="0" dirty="0" err="1">
                <a:solidFill>
                  <a:srgbClr val="000000"/>
                </a:solidFill>
                <a:latin typeface="Helvetica"/>
                <a:ea typeface="Helvetica"/>
                <a:cs typeface="Helvetica"/>
              </a:rPr>
              <a:t>rdc</a:t>
            </a:r>
            <a:r>
              <a:rPr lang="en-US" b="0" dirty="0">
                <a:solidFill>
                  <a:srgbClr val="000000"/>
                </a:solidFill>
                <a:latin typeface="Helvetica"/>
                <a:ea typeface="Helvetica"/>
                <a:cs typeface="Helvetica"/>
              </a:rPr>
              <a:t>\.</a:t>
            </a:r>
            <a:r>
              <a:rPr lang="en-US" b="0" dirty="0" err="1">
                <a:solidFill>
                  <a:srgbClr val="000000"/>
                </a:solidFill>
                <a:latin typeface="Helvetica"/>
                <a:ea typeface="Helvetica"/>
                <a:cs typeface="Helvetica"/>
              </a:rPr>
              <a:t>pkg</a:t>
            </a:r>
            <a:r>
              <a:rPr lang="en-US" b="0" dirty="0">
                <a:solidFill>
                  <a:srgbClr val="000000"/>
                </a:solidFill>
                <a:latin typeface="Helvetica"/>
                <a:ea typeface="Helvetica"/>
                <a:cs typeface="Helvetica"/>
              </a:rPr>
              <a:t>\..*</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package_id</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pkginfo_object</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11DA7"/>
                </a:solidFill>
                <a:latin typeface="Helvetica"/>
                <a:ea typeface="Helvetica"/>
                <a:cs typeface="Helvetica"/>
              </a:rPr>
              <a:t>&lt;/objects&gt;</a:t>
            </a:r>
            <a:endParaRPr lang="en-US" b="0" dirty="0">
              <a:solidFill>
                <a:srgbClr val="000000"/>
              </a:solidFill>
              <a:latin typeface="Helvetica"/>
              <a:ea typeface="Helvetica"/>
              <a:cs typeface="Helvetica"/>
            </a:endParaRPr>
          </a:p>
          <a:p>
            <a:pPr marL="0" indent="0">
              <a:buNone/>
            </a:pPr>
            <a:r>
              <a:rPr lang="en-US" b="0" dirty="0">
                <a:solidFill>
                  <a:srgbClr val="011DA7"/>
                </a:solidFill>
                <a:latin typeface="Helvetica"/>
                <a:ea typeface="Helvetica"/>
                <a:cs typeface="Helvetica"/>
              </a:rPr>
              <a:t>&lt;states&gt;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pkginfo_state</a:t>
            </a:r>
            <a:r>
              <a:rPr lang="en-US" b="0" dirty="0">
                <a:solidFill>
                  <a:srgbClr val="F9985E"/>
                </a:solidFill>
                <a:latin typeface="Helvetica"/>
                <a:ea typeface="Helvetica"/>
                <a:cs typeface="Helvetica"/>
              </a:rPr>
              <a:t> id</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"oval:org.mitre.oval:ste:1"</a:t>
            </a:r>
            <a:r>
              <a:rPr lang="en-US" b="0" dirty="0">
                <a:solidFill>
                  <a:srgbClr val="F9985E"/>
                </a:solidFill>
                <a:latin typeface="Helvetica"/>
                <a:ea typeface="Helvetica"/>
                <a:cs typeface="Helvetica"/>
              </a:rPr>
              <a:t> version</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"1"</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&lt;version</a:t>
            </a:r>
            <a:r>
              <a:rPr lang="en-US" b="0" dirty="0">
                <a:solidFill>
                  <a:srgbClr val="F9985E"/>
                </a:solidFill>
                <a:latin typeface="Helvetica"/>
                <a:ea typeface="Helvetica"/>
                <a:cs typeface="Helvetica"/>
              </a:rPr>
              <a:t> operation</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a:t>
            </a:r>
            <a:r>
              <a:rPr lang="en-US" b="0" dirty="0" smtClean="0">
                <a:solidFill>
                  <a:srgbClr val="AB4500"/>
                </a:solidFill>
                <a:latin typeface="Helvetica"/>
                <a:ea typeface="Helvetica"/>
                <a:cs typeface="Helvetica"/>
              </a:rPr>
              <a:t>equals” </a:t>
            </a:r>
            <a:r>
              <a:rPr lang="en-US" b="0" dirty="0" err="1">
                <a:solidFill>
                  <a:srgbClr val="F9985E"/>
                </a:solidFill>
                <a:latin typeface="Helvetica"/>
                <a:ea typeface="Helvetica"/>
                <a:cs typeface="Helvetica"/>
              </a:rPr>
              <a:t>d</a:t>
            </a:r>
            <a:r>
              <a:rPr lang="en-US" b="0" dirty="0" err="1" smtClean="0">
                <a:solidFill>
                  <a:srgbClr val="F9985E"/>
                </a:solidFill>
                <a:latin typeface="Helvetica"/>
                <a:ea typeface="Helvetica"/>
                <a:cs typeface="Helvetica"/>
              </a:rPr>
              <a:t>atatype</a:t>
            </a:r>
            <a:r>
              <a:rPr lang="en-US" b="0" dirty="0" smtClean="0">
                <a:solidFill>
                  <a:srgbClr val="FF9450"/>
                </a:solidFill>
                <a:latin typeface="Helvetica"/>
                <a:ea typeface="Helvetica"/>
                <a:cs typeface="Helvetica"/>
              </a:rPr>
              <a:t>=</a:t>
            </a:r>
            <a:r>
              <a:rPr lang="en-US" b="0" dirty="0" smtClean="0">
                <a:solidFill>
                  <a:srgbClr val="AB4500"/>
                </a:solidFill>
                <a:latin typeface="Helvetica"/>
                <a:ea typeface="Helvetica"/>
                <a:cs typeface="Helvetica"/>
              </a:rPr>
              <a:t>"version</a:t>
            </a:r>
            <a:r>
              <a:rPr lang="en-US" b="0" dirty="0">
                <a:solidFill>
                  <a:srgbClr val="AB4500"/>
                </a:solidFill>
                <a:latin typeface="Helvetica"/>
                <a:ea typeface="Helvetica"/>
                <a:cs typeface="Helvetica"/>
              </a:rPr>
              <a:t>"</a:t>
            </a:r>
            <a:r>
              <a:rPr lang="en-US" b="0" dirty="0" smtClean="0">
                <a:solidFill>
                  <a:srgbClr val="011DA7"/>
                </a:solidFill>
                <a:latin typeface="Helvetica"/>
                <a:ea typeface="Helvetica"/>
                <a:cs typeface="Helvetica"/>
              </a:rPr>
              <a:t>&gt;</a:t>
            </a:r>
            <a:r>
              <a:rPr lang="en-US" b="0" dirty="0">
                <a:solidFill>
                  <a:srgbClr val="000000"/>
                </a:solidFill>
                <a:latin typeface="Helvetica"/>
                <a:ea typeface="Helvetica"/>
                <a:cs typeface="Helvetica"/>
              </a:rPr>
              <a:t>2.1.1</a:t>
            </a:r>
            <a:r>
              <a:rPr lang="en-US" b="0" dirty="0">
                <a:solidFill>
                  <a:srgbClr val="011DA7"/>
                </a:solidFill>
                <a:latin typeface="Helvetica"/>
                <a:ea typeface="Helvetica"/>
                <a:cs typeface="Helvetica"/>
              </a:rPr>
              <a:t>&lt;/version&gt;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pkginfo_state</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11DA7"/>
                </a:solidFill>
                <a:latin typeface="Helvetica"/>
                <a:ea typeface="Helvetica"/>
                <a:cs typeface="Helvetica"/>
              </a:rPr>
              <a:t>&lt;/states&gt;</a:t>
            </a:r>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20</a:t>
            </a:fld>
            <a:r>
              <a:rPr lang="en-US" smtClean="0"/>
              <a:t> </a:t>
            </a:r>
            <a:r>
              <a:rPr lang="en-US" smtClean="0">
                <a:solidFill>
                  <a:srgbClr val="C1CD23"/>
                </a:solidFill>
              </a:rPr>
              <a:t>|</a:t>
            </a:r>
            <a:endParaRPr lang="en-US" dirty="0">
              <a:solidFill>
                <a:srgbClr val="C1CD23"/>
              </a:solidFill>
            </a:endParaRPr>
          </a:p>
        </p:txBody>
      </p:sp>
    </p:spTree>
    <p:extLst>
      <p:ext uri="{BB962C8B-B14F-4D97-AF65-F5344CB8AC3E}">
        <p14:creationId xmlns:p14="http://schemas.microsoft.com/office/powerpoint/2010/main" val="146375119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pkginfo_test</a:t>
            </a:r>
            <a:r>
              <a:rPr lang="en-US" dirty="0" smtClean="0"/>
              <a:t> example cont.</a:t>
            </a:r>
            <a:endParaRPr lang="en-US" dirty="0"/>
          </a:p>
        </p:txBody>
      </p:sp>
      <p:sp>
        <p:nvSpPr>
          <p:cNvPr id="3" name="Content Placeholder 2"/>
          <p:cNvSpPr>
            <a:spLocks noGrp="1"/>
          </p:cNvSpPr>
          <p:nvPr>
            <p:ph idx="1"/>
          </p:nvPr>
        </p:nvSpPr>
        <p:spPr/>
        <p:txBody>
          <a:bodyPr/>
          <a:lstStyle/>
          <a:p>
            <a:pPr marL="0" indent="0">
              <a:buNone/>
            </a:pP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pkginfo_item</a:t>
            </a:r>
            <a:r>
              <a:rPr lang="en-US" b="0" dirty="0">
                <a:solidFill>
                  <a:srgbClr val="F9985E"/>
                </a:solidFill>
                <a:latin typeface="Helvetica"/>
                <a:ea typeface="Helvetica"/>
                <a:cs typeface="Helvetica"/>
              </a:rPr>
              <a:t> id</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"1"</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package_id</a:t>
            </a:r>
            <a:r>
              <a:rPr lang="en-US" b="0" dirty="0">
                <a:solidFill>
                  <a:srgbClr val="011DA7"/>
                </a:solidFill>
                <a:latin typeface="Helvetica"/>
                <a:ea typeface="Helvetica"/>
                <a:cs typeface="Helvetica"/>
              </a:rPr>
              <a:t>&gt;</a:t>
            </a:r>
            <a:r>
              <a:rPr lang="en-US" b="0" dirty="0">
                <a:solidFill>
                  <a:srgbClr val="000000"/>
                </a:solidFill>
                <a:latin typeface="Helvetica"/>
                <a:ea typeface="Helvetica"/>
                <a:cs typeface="Helvetica"/>
              </a:rPr>
              <a:t>com.microsoft.rdc.all.rdc.pkg.2.1.1</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package_id</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a:t>
            </a:r>
            <a:r>
              <a:rPr lang="en-US" b="0" dirty="0" smtClean="0">
                <a:solidFill>
                  <a:srgbClr val="011DA7"/>
                </a:solidFill>
                <a:latin typeface="Helvetica"/>
                <a:ea typeface="Helvetica"/>
                <a:cs typeface="Helvetica"/>
              </a:rPr>
              <a:t>version </a:t>
            </a:r>
            <a:r>
              <a:rPr lang="en-US" b="0" dirty="0" err="1">
                <a:solidFill>
                  <a:srgbClr val="F9985E"/>
                </a:solidFill>
                <a:latin typeface="Helvetica"/>
                <a:ea typeface="Helvetica"/>
                <a:cs typeface="Helvetica"/>
              </a:rPr>
              <a:t>datatype</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"version"</a:t>
            </a:r>
            <a:r>
              <a:rPr lang="en-US" b="0" dirty="0" smtClean="0">
                <a:solidFill>
                  <a:srgbClr val="011DA7"/>
                </a:solidFill>
                <a:latin typeface="Helvetica"/>
                <a:ea typeface="Helvetica"/>
                <a:cs typeface="Helvetica"/>
              </a:rPr>
              <a:t>&gt;</a:t>
            </a:r>
            <a:r>
              <a:rPr lang="en-US" b="0" dirty="0">
                <a:solidFill>
                  <a:srgbClr val="000000"/>
                </a:solidFill>
                <a:latin typeface="Helvetica"/>
                <a:ea typeface="Helvetica"/>
                <a:cs typeface="Helvetica"/>
              </a:rPr>
              <a:t>2.1.1</a:t>
            </a:r>
            <a:r>
              <a:rPr lang="en-US" b="0" dirty="0">
                <a:solidFill>
                  <a:srgbClr val="011DA7"/>
                </a:solidFill>
                <a:latin typeface="Helvetica"/>
                <a:ea typeface="Helvetica"/>
                <a:cs typeface="Helvetica"/>
              </a:rPr>
              <a:t>&lt;/version&gt;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&lt;volume&gt;</a:t>
            </a:r>
            <a:r>
              <a:rPr lang="en-US" b="0" dirty="0">
                <a:solidFill>
                  <a:srgbClr val="000000"/>
                </a:solidFill>
                <a:latin typeface="Helvetica"/>
                <a:ea typeface="Helvetica"/>
                <a:cs typeface="Helvetica"/>
              </a:rPr>
              <a:t>/</a:t>
            </a:r>
            <a:r>
              <a:rPr lang="en-US" b="0" dirty="0">
                <a:solidFill>
                  <a:srgbClr val="011DA7"/>
                </a:solidFill>
                <a:latin typeface="Helvetica"/>
                <a:ea typeface="Helvetica"/>
                <a:cs typeface="Helvetica"/>
              </a:rPr>
              <a:t>&lt;/volume&gt;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&lt;location&gt;&lt;/location&gt;</a:t>
            </a:r>
            <a:endParaRPr lang="en-US" b="0" dirty="0">
              <a:solidFill>
                <a:srgbClr val="000000"/>
              </a:solidFill>
              <a:latin typeface="Helvetica"/>
              <a:ea typeface="Helvetica"/>
              <a:cs typeface="Helvetica"/>
            </a:endParaRPr>
          </a:p>
          <a:p>
            <a:pPr marL="0" indent="0">
              <a:buNone/>
            </a:pPr>
            <a:r>
              <a:rPr lang="en-US" b="0" dirty="0">
                <a:solidFill>
                  <a:srgbClr val="000000"/>
                </a:solidFill>
                <a:latin typeface="Helvetica"/>
                <a:ea typeface="Helvetica"/>
                <a:cs typeface="Helvetica"/>
              </a:rPr>
              <a:t>    </a:t>
            </a:r>
            <a:r>
              <a:rPr lang="en-US" b="0" dirty="0">
                <a:solidFill>
                  <a:srgbClr val="011DA7"/>
                </a:solidFill>
                <a:latin typeface="Helvetica"/>
                <a:ea typeface="Helvetica"/>
                <a:cs typeface="Helvetica"/>
              </a:rPr>
              <a:t>&lt;</a:t>
            </a:r>
            <a:r>
              <a:rPr lang="en-US" b="0" dirty="0" err="1" smtClean="0">
                <a:solidFill>
                  <a:srgbClr val="011DA7"/>
                </a:solidFill>
                <a:latin typeface="Helvetica"/>
                <a:ea typeface="Helvetica"/>
                <a:cs typeface="Helvetica"/>
              </a:rPr>
              <a:t>install_time</a:t>
            </a:r>
            <a:r>
              <a:rPr lang="en-US" b="0" dirty="0" smtClean="0">
                <a:solidFill>
                  <a:srgbClr val="011DA7"/>
                </a:solidFill>
                <a:latin typeface="Helvetica"/>
                <a:ea typeface="Helvetica"/>
                <a:cs typeface="Helvetica"/>
              </a:rPr>
              <a:t> </a:t>
            </a:r>
            <a:r>
              <a:rPr lang="en-US" b="0" dirty="0" err="1">
                <a:solidFill>
                  <a:srgbClr val="F9985E"/>
                </a:solidFill>
                <a:latin typeface="Helvetica"/>
                <a:ea typeface="Helvetica"/>
                <a:cs typeface="Helvetica"/>
              </a:rPr>
              <a:t>datatype</a:t>
            </a:r>
            <a:r>
              <a:rPr lang="en-US" b="0" dirty="0">
                <a:solidFill>
                  <a:srgbClr val="FF9450"/>
                </a:solidFill>
                <a:latin typeface="Helvetica"/>
                <a:ea typeface="Helvetica"/>
                <a:cs typeface="Helvetica"/>
              </a:rPr>
              <a:t>=</a:t>
            </a:r>
            <a:r>
              <a:rPr lang="en-US" b="0" dirty="0">
                <a:solidFill>
                  <a:srgbClr val="AB4500"/>
                </a:solidFill>
                <a:latin typeface="Helvetica"/>
                <a:ea typeface="Helvetica"/>
                <a:cs typeface="Helvetica"/>
              </a:rPr>
              <a:t>"</a:t>
            </a:r>
            <a:r>
              <a:rPr lang="en-US" b="0" dirty="0" err="1">
                <a:solidFill>
                  <a:srgbClr val="AB4500"/>
                </a:solidFill>
                <a:latin typeface="Helvetica"/>
                <a:ea typeface="Helvetica"/>
                <a:cs typeface="Helvetica"/>
              </a:rPr>
              <a:t>int</a:t>
            </a:r>
            <a:r>
              <a:rPr lang="en-US" b="0" dirty="0">
                <a:solidFill>
                  <a:srgbClr val="AB4500"/>
                </a:solidFill>
                <a:latin typeface="Helvetica"/>
                <a:ea typeface="Helvetica"/>
                <a:cs typeface="Helvetica"/>
              </a:rPr>
              <a:t>"</a:t>
            </a:r>
            <a:r>
              <a:rPr lang="en-US" b="0" dirty="0" smtClean="0">
                <a:solidFill>
                  <a:srgbClr val="011DA7"/>
                </a:solidFill>
                <a:latin typeface="Helvetica"/>
                <a:ea typeface="Helvetica"/>
                <a:cs typeface="Helvetica"/>
              </a:rPr>
              <a:t>&gt;</a:t>
            </a:r>
            <a:r>
              <a:rPr lang="en-US" b="0" dirty="0">
                <a:solidFill>
                  <a:srgbClr val="000000"/>
                </a:solidFill>
                <a:latin typeface="Helvetica"/>
                <a:ea typeface="Helvetica"/>
                <a:cs typeface="Helvetica"/>
              </a:rPr>
              <a:t>1372878451</a:t>
            </a: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install_time</a:t>
            </a:r>
            <a:r>
              <a:rPr lang="en-US" b="0" dirty="0">
                <a:solidFill>
                  <a:srgbClr val="011DA7"/>
                </a:solidFill>
                <a:latin typeface="Helvetica"/>
                <a:ea typeface="Helvetica"/>
                <a:cs typeface="Helvetica"/>
              </a:rPr>
              <a:t>&gt;</a:t>
            </a:r>
            <a:endParaRPr lang="en-US" b="0" dirty="0">
              <a:solidFill>
                <a:srgbClr val="000000"/>
              </a:solidFill>
              <a:latin typeface="Helvetica"/>
              <a:ea typeface="Helvetica"/>
              <a:cs typeface="Helvetica"/>
            </a:endParaRPr>
          </a:p>
          <a:p>
            <a:pPr marL="0" indent="0">
              <a:buNone/>
            </a:pPr>
            <a:r>
              <a:rPr lang="en-US" b="0" dirty="0">
                <a:solidFill>
                  <a:srgbClr val="011DA7"/>
                </a:solidFill>
                <a:latin typeface="Helvetica"/>
                <a:ea typeface="Helvetica"/>
                <a:cs typeface="Helvetica"/>
              </a:rPr>
              <a:t>&lt;/</a:t>
            </a:r>
            <a:r>
              <a:rPr lang="en-US" b="0" dirty="0" err="1">
                <a:solidFill>
                  <a:srgbClr val="011DA7"/>
                </a:solidFill>
                <a:latin typeface="Helvetica"/>
                <a:ea typeface="Helvetica"/>
                <a:cs typeface="Helvetica"/>
              </a:rPr>
              <a:t>pkginfo_item</a:t>
            </a:r>
            <a:r>
              <a:rPr lang="en-US" b="0" dirty="0">
                <a:solidFill>
                  <a:srgbClr val="011DA7"/>
                </a:solidFill>
                <a:latin typeface="Helvetica"/>
                <a:ea typeface="Helvetica"/>
                <a:cs typeface="Helvetica"/>
              </a:rPr>
              <a:t>&gt;</a:t>
            </a:r>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21</a:t>
            </a:fld>
            <a:r>
              <a:rPr lang="en-US" smtClean="0"/>
              <a:t> </a:t>
            </a:r>
            <a:r>
              <a:rPr lang="en-US" smtClean="0">
                <a:solidFill>
                  <a:srgbClr val="C1CD23"/>
                </a:solidFill>
              </a:rPr>
              <a:t>|</a:t>
            </a:r>
            <a:endParaRPr lang="en-US" dirty="0">
              <a:solidFill>
                <a:srgbClr val="C1CD23"/>
              </a:solidFill>
            </a:endParaRPr>
          </a:p>
        </p:txBody>
      </p:sp>
    </p:spTree>
    <p:extLst>
      <p:ext uri="{BB962C8B-B14F-4D97-AF65-F5344CB8AC3E}">
        <p14:creationId xmlns:p14="http://schemas.microsoft.com/office/powerpoint/2010/main" val="19308924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Raised</a:t>
            </a:r>
            <a:endParaRPr lang="en-US" dirty="0"/>
          </a:p>
        </p:txBody>
      </p:sp>
      <p:sp>
        <p:nvSpPr>
          <p:cNvPr id="3" name="Content Placeholder 2"/>
          <p:cNvSpPr>
            <a:spLocks noGrp="1"/>
          </p:cNvSpPr>
          <p:nvPr>
            <p:ph idx="1"/>
          </p:nvPr>
        </p:nvSpPr>
        <p:spPr/>
        <p:txBody>
          <a:bodyPr>
            <a:normAutofit/>
          </a:bodyPr>
          <a:lstStyle/>
          <a:p>
            <a:r>
              <a:rPr lang="en-US" dirty="0" smtClean="0"/>
              <a:t>Other ways to get at same info?</a:t>
            </a:r>
          </a:p>
          <a:p>
            <a:pPr lvl="1"/>
            <a:r>
              <a:rPr lang="en-US" dirty="0" smtClean="0"/>
              <a:t>Examine installed application package</a:t>
            </a:r>
          </a:p>
          <a:p>
            <a:pPr lvl="1"/>
            <a:r>
              <a:rPr lang="en-US" dirty="0" err="1" smtClean="0"/>
              <a:t>Info.plist</a:t>
            </a:r>
            <a:endParaRPr lang="en-US" dirty="0" smtClean="0"/>
          </a:p>
          <a:p>
            <a:pPr lvl="1"/>
            <a:r>
              <a:rPr lang="en-US" dirty="0" err="1" smtClean="0"/>
              <a:t>system_profiler</a:t>
            </a:r>
            <a:endParaRPr lang="en-US" dirty="0" smtClean="0"/>
          </a:p>
          <a:p>
            <a:pPr lvl="1"/>
            <a:endParaRPr lang="en-US" dirty="0"/>
          </a:p>
          <a:p>
            <a:r>
              <a:rPr lang="en-US" dirty="0" smtClean="0"/>
              <a:t>API Calls instead of command line tool?</a:t>
            </a:r>
          </a:p>
          <a:p>
            <a:pPr lvl="1"/>
            <a:endParaRPr lang="en-US" dirty="0"/>
          </a:p>
          <a:p>
            <a:r>
              <a:rPr lang="en-US" dirty="0" smtClean="0"/>
              <a:t>Other tests to implement based on </a:t>
            </a:r>
            <a:r>
              <a:rPr lang="en-US" dirty="0" err="1" smtClean="0"/>
              <a:t>pkgutil</a:t>
            </a:r>
            <a:r>
              <a:rPr lang="en-US" dirty="0" smtClean="0"/>
              <a:t>?</a:t>
            </a:r>
          </a:p>
          <a:p>
            <a:pPr lvl="1"/>
            <a:r>
              <a:rPr lang="en-US" dirty="0" err="1" smtClean="0"/>
              <a:t>pkgverify</a:t>
            </a:r>
            <a:endParaRPr lang="en-US" dirty="0" smtClean="0"/>
          </a:p>
          <a:p>
            <a:pPr lvl="1"/>
            <a:r>
              <a:rPr lang="en-US" dirty="0" err="1" smtClean="0"/>
              <a:t>fileinfo</a:t>
            </a:r>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218120088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4" name="Content Placeholder 3" descr="j0315598.jpg"/>
          <p:cNvPicPr>
            <a:picLocks noGrp="1" noChangeAspect="1"/>
          </p:cNvPicPr>
          <p:nvPr>
            <p:ph idx="1"/>
          </p:nvPr>
        </p:nvPicPr>
        <p:blipFill rotWithShape="1">
          <a:blip r:embed="rId2">
            <a:extLst>
              <a:ext uri="{28A0092B-C50C-407E-A947-70E740481C1C}">
                <a14:useLocalDpi xmlns:a14="http://schemas.microsoft.com/office/drawing/2010/main" val="0"/>
              </a:ext>
            </a:extLst>
          </a:blip>
          <a:srcRect t="10153" b="10153"/>
          <a:stretch/>
        </p:blipFill>
        <p:spPr/>
      </p:pic>
    </p:spTree>
    <p:extLst>
      <p:ext uri="{BB962C8B-B14F-4D97-AF65-F5344CB8AC3E}">
        <p14:creationId xmlns:p14="http://schemas.microsoft.com/office/powerpoint/2010/main" val="393488271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24</a:t>
            </a:fld>
            <a:r>
              <a:rPr lang="en-US" smtClean="0"/>
              <a:t> </a:t>
            </a:r>
            <a:r>
              <a:rPr lang="en-US" smtClean="0">
                <a:solidFill>
                  <a:srgbClr val="C1CD23"/>
                </a:solidFill>
              </a:rPr>
              <a:t>|</a:t>
            </a:r>
            <a:endParaRPr lang="en-US" dirty="0">
              <a:solidFill>
                <a:srgbClr val="C1CD23"/>
              </a:solidFill>
            </a:endParaRPr>
          </a:p>
        </p:txBody>
      </p:sp>
    </p:spTree>
    <p:extLst>
      <p:ext uri="{BB962C8B-B14F-4D97-AF65-F5344CB8AC3E}">
        <p14:creationId xmlns:p14="http://schemas.microsoft.com/office/powerpoint/2010/main" val="116182909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pkgutil</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sz="1700" dirty="0" smtClean="0">
                <a:latin typeface="Consolas"/>
                <a:cs typeface="Consolas"/>
              </a:rPr>
              <a:t>  -</a:t>
            </a:r>
            <a:r>
              <a:rPr lang="en-US" sz="1700" dirty="0">
                <a:latin typeface="Consolas"/>
                <a:cs typeface="Consolas"/>
              </a:rPr>
              <a:t>-</a:t>
            </a:r>
            <a:r>
              <a:rPr lang="en-US" sz="1700" dirty="0" err="1">
                <a:latin typeface="Consolas"/>
                <a:cs typeface="Consolas"/>
              </a:rPr>
              <a:t>pkgs</a:t>
            </a:r>
            <a:r>
              <a:rPr lang="en-US" sz="1700" dirty="0">
                <a:latin typeface="Consolas"/>
                <a:cs typeface="Consolas"/>
              </a:rPr>
              <a:t>, --packages     List all currently installed package IDs on --volume</a:t>
            </a:r>
          </a:p>
          <a:p>
            <a:pPr marL="0" indent="0">
              <a:buNone/>
            </a:pPr>
            <a:r>
              <a:rPr lang="en-US" sz="1700" dirty="0">
                <a:latin typeface="Consolas"/>
                <a:cs typeface="Consolas"/>
              </a:rPr>
              <a:t>  --</a:t>
            </a:r>
            <a:r>
              <a:rPr lang="en-US" sz="1700" dirty="0" err="1">
                <a:latin typeface="Consolas"/>
                <a:cs typeface="Consolas"/>
              </a:rPr>
              <a:t>pkgs-plist</a:t>
            </a:r>
            <a:r>
              <a:rPr lang="en-US" sz="1700" dirty="0">
                <a:latin typeface="Consolas"/>
                <a:cs typeface="Consolas"/>
              </a:rPr>
              <a:t>           List all package IDs on --volume in </a:t>
            </a:r>
            <a:r>
              <a:rPr lang="en-US" sz="1700" dirty="0" err="1">
                <a:latin typeface="Consolas"/>
                <a:cs typeface="Consolas"/>
              </a:rPr>
              <a:t>plist</a:t>
            </a:r>
            <a:r>
              <a:rPr lang="en-US" sz="1700" dirty="0">
                <a:latin typeface="Consolas"/>
                <a:cs typeface="Consolas"/>
              </a:rPr>
              <a:t> format</a:t>
            </a:r>
          </a:p>
          <a:p>
            <a:pPr marL="0" indent="0">
              <a:buNone/>
            </a:pPr>
            <a:r>
              <a:rPr lang="en-US" sz="1700" dirty="0">
                <a:latin typeface="Consolas"/>
                <a:cs typeface="Consolas"/>
              </a:rPr>
              <a:t>  --</a:t>
            </a:r>
            <a:r>
              <a:rPr lang="en-US" sz="1700" dirty="0" err="1">
                <a:latin typeface="Consolas"/>
                <a:cs typeface="Consolas"/>
              </a:rPr>
              <a:t>pkgs</a:t>
            </a:r>
            <a:r>
              <a:rPr lang="en-US" sz="1700" dirty="0">
                <a:latin typeface="Consolas"/>
                <a:cs typeface="Consolas"/>
              </a:rPr>
              <a:t>=REGEXP          List package IDs on --volume that match REGEXP</a:t>
            </a:r>
          </a:p>
          <a:p>
            <a:pPr marL="0" indent="0">
              <a:buNone/>
            </a:pPr>
            <a:r>
              <a:rPr lang="en-US" sz="1700" dirty="0">
                <a:latin typeface="Consolas"/>
                <a:cs typeface="Consolas"/>
              </a:rPr>
              <a:t>  --groups               List all GROUPIDs on --volume</a:t>
            </a:r>
          </a:p>
          <a:p>
            <a:pPr marL="0" indent="0">
              <a:buNone/>
            </a:pPr>
            <a:r>
              <a:rPr lang="en-US" sz="1700" dirty="0">
                <a:latin typeface="Consolas"/>
                <a:cs typeface="Consolas"/>
              </a:rPr>
              <a:t>  --groups-</a:t>
            </a:r>
            <a:r>
              <a:rPr lang="en-US" sz="1700" dirty="0" err="1">
                <a:latin typeface="Consolas"/>
                <a:cs typeface="Consolas"/>
              </a:rPr>
              <a:t>plist</a:t>
            </a:r>
            <a:r>
              <a:rPr lang="en-US" sz="1700" dirty="0">
                <a:latin typeface="Consolas"/>
                <a:cs typeface="Consolas"/>
              </a:rPr>
              <a:t>         List all GROUPIDs on --volume in </a:t>
            </a:r>
            <a:r>
              <a:rPr lang="en-US" sz="1700" dirty="0" err="1">
                <a:latin typeface="Consolas"/>
                <a:cs typeface="Consolas"/>
              </a:rPr>
              <a:t>plist</a:t>
            </a:r>
            <a:r>
              <a:rPr lang="en-US" sz="1700" dirty="0">
                <a:latin typeface="Consolas"/>
                <a:cs typeface="Consolas"/>
              </a:rPr>
              <a:t> format</a:t>
            </a:r>
          </a:p>
          <a:p>
            <a:pPr marL="0" indent="0">
              <a:buNone/>
            </a:pPr>
            <a:r>
              <a:rPr lang="en-US" sz="1700" dirty="0">
                <a:latin typeface="Consolas"/>
                <a:cs typeface="Consolas"/>
              </a:rPr>
              <a:t>  --group-</a:t>
            </a:r>
            <a:r>
              <a:rPr lang="en-US" sz="1700" dirty="0" err="1">
                <a:latin typeface="Consolas"/>
                <a:cs typeface="Consolas"/>
              </a:rPr>
              <a:t>pkgs</a:t>
            </a:r>
            <a:r>
              <a:rPr lang="en-US" sz="1700" dirty="0">
                <a:latin typeface="Consolas"/>
                <a:cs typeface="Consolas"/>
              </a:rPr>
              <a:t> GROUPID   List all PKGIDs in GROUPID</a:t>
            </a:r>
          </a:p>
          <a:p>
            <a:pPr marL="0" indent="0">
              <a:buNone/>
            </a:pPr>
            <a:r>
              <a:rPr lang="en-US" sz="1700" dirty="0">
                <a:latin typeface="Consolas"/>
                <a:cs typeface="Consolas"/>
              </a:rPr>
              <a:t>  --files PKGID          List files installed by the specified package</a:t>
            </a:r>
          </a:p>
          <a:p>
            <a:pPr marL="0" indent="0">
              <a:buNone/>
            </a:pPr>
            <a:r>
              <a:rPr lang="en-US" sz="1700" dirty="0">
                <a:latin typeface="Consolas"/>
                <a:cs typeface="Consolas"/>
              </a:rPr>
              <a:t>  --</a:t>
            </a:r>
            <a:r>
              <a:rPr lang="en-US" sz="1700" dirty="0" err="1">
                <a:latin typeface="Consolas"/>
                <a:cs typeface="Consolas"/>
              </a:rPr>
              <a:t>lsbom</a:t>
            </a:r>
            <a:r>
              <a:rPr lang="en-US" sz="1700" dirty="0">
                <a:latin typeface="Consolas"/>
                <a:cs typeface="Consolas"/>
              </a:rPr>
              <a:t> PKGID          List files in the same format as '</a:t>
            </a:r>
            <a:r>
              <a:rPr lang="en-US" sz="1700" dirty="0" err="1">
                <a:latin typeface="Consolas"/>
                <a:cs typeface="Consolas"/>
              </a:rPr>
              <a:t>lsbom</a:t>
            </a:r>
            <a:r>
              <a:rPr lang="en-US" sz="1700" dirty="0">
                <a:latin typeface="Consolas"/>
                <a:cs typeface="Consolas"/>
              </a:rPr>
              <a:t> -s'</a:t>
            </a:r>
          </a:p>
          <a:p>
            <a:pPr marL="0" indent="0">
              <a:buNone/>
            </a:pPr>
            <a:r>
              <a:rPr lang="en-US" sz="1700" dirty="0">
                <a:latin typeface="Consolas"/>
                <a:cs typeface="Consolas"/>
              </a:rPr>
              <a:t>  --</a:t>
            </a:r>
            <a:r>
              <a:rPr lang="en-US" sz="1700" dirty="0" err="1">
                <a:latin typeface="Consolas"/>
                <a:cs typeface="Consolas"/>
              </a:rPr>
              <a:t>pkg</a:t>
            </a:r>
            <a:r>
              <a:rPr lang="en-US" sz="1700" dirty="0">
                <a:latin typeface="Consolas"/>
                <a:cs typeface="Consolas"/>
              </a:rPr>
              <a:t>-groups PKGID     List all GROUPIDs that PKGID is a member of</a:t>
            </a:r>
          </a:p>
          <a:p>
            <a:pPr marL="0" indent="0">
              <a:buNone/>
            </a:pPr>
            <a:r>
              <a:rPr lang="en-US" sz="1700" dirty="0">
                <a:latin typeface="Consolas"/>
                <a:cs typeface="Consolas"/>
              </a:rPr>
              <a:t>  --export-</a:t>
            </a:r>
            <a:r>
              <a:rPr lang="en-US" sz="1700" dirty="0" err="1">
                <a:latin typeface="Consolas"/>
                <a:cs typeface="Consolas"/>
              </a:rPr>
              <a:t>plist</a:t>
            </a:r>
            <a:r>
              <a:rPr lang="en-US" sz="1700" dirty="0">
                <a:latin typeface="Consolas"/>
                <a:cs typeface="Consolas"/>
              </a:rPr>
              <a:t> PKGID   Print all info about PKGID in </a:t>
            </a:r>
            <a:r>
              <a:rPr lang="en-US" sz="1700" dirty="0" err="1">
                <a:latin typeface="Consolas"/>
                <a:cs typeface="Consolas"/>
              </a:rPr>
              <a:t>plist</a:t>
            </a:r>
            <a:r>
              <a:rPr lang="en-US" sz="1700" dirty="0">
                <a:latin typeface="Consolas"/>
                <a:cs typeface="Consolas"/>
              </a:rPr>
              <a:t> format</a:t>
            </a:r>
          </a:p>
          <a:p>
            <a:pPr marL="0" indent="0">
              <a:buNone/>
            </a:pPr>
            <a:r>
              <a:rPr lang="en-US" sz="1700" dirty="0">
                <a:latin typeface="Consolas"/>
                <a:cs typeface="Consolas"/>
              </a:rPr>
              <a:t>  --verify PKGID         Verify file permissions of the specified package</a:t>
            </a:r>
          </a:p>
          <a:p>
            <a:pPr marL="0" indent="0">
              <a:buNone/>
            </a:pPr>
            <a:r>
              <a:rPr lang="en-US" sz="1700" dirty="0">
                <a:latin typeface="Consolas"/>
                <a:cs typeface="Consolas"/>
              </a:rPr>
              <a:t>  --</a:t>
            </a:r>
            <a:r>
              <a:rPr lang="en-US" sz="1700" dirty="0" err="1">
                <a:latin typeface="Consolas"/>
                <a:cs typeface="Consolas"/>
              </a:rPr>
              <a:t>pkg</a:t>
            </a:r>
            <a:r>
              <a:rPr lang="en-US" sz="1700" dirty="0">
                <a:latin typeface="Consolas"/>
                <a:cs typeface="Consolas"/>
              </a:rPr>
              <a:t>-info PKGID       Show metadata about PKGID</a:t>
            </a:r>
          </a:p>
          <a:p>
            <a:pPr marL="0" indent="0">
              <a:buNone/>
            </a:pPr>
            <a:r>
              <a:rPr lang="en-US" sz="1700" dirty="0">
                <a:latin typeface="Consolas"/>
                <a:cs typeface="Consolas"/>
              </a:rPr>
              <a:t>  --</a:t>
            </a:r>
            <a:r>
              <a:rPr lang="en-US" sz="1700" dirty="0" err="1">
                <a:latin typeface="Consolas"/>
                <a:cs typeface="Consolas"/>
              </a:rPr>
              <a:t>pkg</a:t>
            </a:r>
            <a:r>
              <a:rPr lang="en-US" sz="1700" dirty="0">
                <a:latin typeface="Consolas"/>
                <a:cs typeface="Consolas"/>
              </a:rPr>
              <a:t>-info-</a:t>
            </a:r>
            <a:r>
              <a:rPr lang="en-US" sz="1700" dirty="0" err="1">
                <a:latin typeface="Consolas"/>
                <a:cs typeface="Consolas"/>
              </a:rPr>
              <a:t>plist</a:t>
            </a:r>
            <a:r>
              <a:rPr lang="en-US" sz="1700" dirty="0">
                <a:latin typeface="Consolas"/>
                <a:cs typeface="Consolas"/>
              </a:rPr>
              <a:t> PKGID Show metadata about PKGID in </a:t>
            </a:r>
            <a:r>
              <a:rPr lang="en-US" sz="1700" dirty="0" err="1">
                <a:latin typeface="Consolas"/>
                <a:cs typeface="Consolas"/>
              </a:rPr>
              <a:t>plist</a:t>
            </a:r>
            <a:r>
              <a:rPr lang="en-US" sz="1700" dirty="0">
                <a:latin typeface="Consolas"/>
                <a:cs typeface="Consolas"/>
              </a:rPr>
              <a:t> format</a:t>
            </a:r>
          </a:p>
          <a:p>
            <a:pPr marL="0" indent="0">
              <a:buNone/>
            </a:pPr>
            <a:r>
              <a:rPr lang="en-US" sz="1700" dirty="0">
                <a:latin typeface="Consolas"/>
                <a:cs typeface="Consolas"/>
              </a:rPr>
              <a:t>  --file-info PATH       Show metadata known about PATH</a:t>
            </a:r>
          </a:p>
          <a:p>
            <a:pPr marL="0" indent="0">
              <a:buNone/>
            </a:pPr>
            <a:r>
              <a:rPr lang="en-US" sz="1700" dirty="0">
                <a:latin typeface="Consolas"/>
                <a:cs typeface="Consolas"/>
              </a:rPr>
              <a:t>  --file-info-</a:t>
            </a:r>
            <a:r>
              <a:rPr lang="en-US" sz="1700" dirty="0" err="1">
                <a:latin typeface="Consolas"/>
                <a:cs typeface="Consolas"/>
              </a:rPr>
              <a:t>plist</a:t>
            </a:r>
            <a:r>
              <a:rPr lang="en-US" sz="1700" dirty="0">
                <a:latin typeface="Consolas"/>
                <a:cs typeface="Consolas"/>
              </a:rPr>
              <a:t> PATH Show metadata known about PATH in </a:t>
            </a:r>
            <a:r>
              <a:rPr lang="en-US" sz="1700" dirty="0" err="1">
                <a:latin typeface="Consolas"/>
                <a:cs typeface="Consolas"/>
              </a:rPr>
              <a:t>plist</a:t>
            </a:r>
            <a:r>
              <a:rPr lang="en-US" sz="1700" dirty="0">
                <a:latin typeface="Consolas"/>
                <a:cs typeface="Consolas"/>
              </a:rPr>
              <a:t> </a:t>
            </a:r>
            <a:r>
              <a:rPr lang="en-US" sz="1700" dirty="0" smtClean="0">
                <a:latin typeface="Consolas"/>
                <a:cs typeface="Consolas"/>
              </a:rPr>
              <a:t>format</a:t>
            </a:r>
            <a:endParaRPr lang="en-US" sz="1700" dirty="0">
              <a:latin typeface="Consolas"/>
              <a:cs typeface="Consolas"/>
            </a:endParaRPr>
          </a:p>
          <a:p>
            <a:pPr marL="0" indent="0">
              <a:buNone/>
            </a:pPr>
            <a:r>
              <a:rPr lang="en-US" sz="1700" dirty="0">
                <a:latin typeface="Consolas"/>
                <a:cs typeface="Consolas"/>
              </a:rPr>
              <a:t>File Commands:</a:t>
            </a:r>
          </a:p>
          <a:p>
            <a:pPr marL="0" indent="0">
              <a:buNone/>
            </a:pPr>
            <a:r>
              <a:rPr lang="en-US" sz="1700" dirty="0">
                <a:latin typeface="Consolas"/>
                <a:cs typeface="Consolas"/>
              </a:rPr>
              <a:t>  --payload-files PATH   List the paths archived within the (m)</a:t>
            </a:r>
            <a:r>
              <a:rPr lang="en-US" sz="1700" dirty="0" err="1">
                <a:latin typeface="Consolas"/>
                <a:cs typeface="Consolas"/>
              </a:rPr>
              <a:t>pkg</a:t>
            </a:r>
            <a:r>
              <a:rPr lang="en-US" sz="1700" dirty="0">
                <a:latin typeface="Consolas"/>
                <a:cs typeface="Consolas"/>
              </a:rPr>
              <a:t> at </a:t>
            </a:r>
            <a:r>
              <a:rPr lang="en-US" sz="1700" dirty="0" smtClean="0">
                <a:latin typeface="Consolas"/>
                <a:cs typeface="Consolas"/>
              </a:rPr>
              <a:t>PATH </a:t>
            </a:r>
            <a:endParaRPr lang="en-US" sz="1700" dirty="0">
              <a:latin typeface="Consolas"/>
              <a:cs typeface="Consolas"/>
            </a:endParaRPr>
          </a:p>
        </p:txBody>
      </p:sp>
    </p:spTree>
    <p:extLst>
      <p:ext uri="{BB962C8B-B14F-4D97-AF65-F5344CB8AC3E}">
        <p14:creationId xmlns:p14="http://schemas.microsoft.com/office/powerpoint/2010/main" val="120393648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nstaller Window.tiff"/>
          <p:cNvPicPr>
            <a:picLocks noGrp="1" noChangeAspect="1"/>
          </p:cNvPicPr>
          <p:nvPr>
            <p:ph idx="1"/>
          </p:nvPr>
        </p:nvPicPr>
        <p:blipFill rotWithShape="1">
          <a:blip r:embed="rId3">
            <a:extLst>
              <a:ext uri="{28A0092B-C50C-407E-A947-70E740481C1C}">
                <a14:useLocalDpi xmlns:a14="http://schemas.microsoft.com/office/drawing/2010/main" val="0"/>
              </a:ext>
            </a:extLst>
          </a:blip>
          <a:srcRect l="-10190" t="-141" r="-14995" b="-137"/>
          <a:stretch/>
        </p:blipFill>
        <p:spPr/>
      </p:pic>
    </p:spTree>
    <p:extLst>
      <p:ext uri="{BB962C8B-B14F-4D97-AF65-F5344CB8AC3E}">
        <p14:creationId xmlns:p14="http://schemas.microsoft.com/office/powerpoint/2010/main" val="16040807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a:srcRect l="-18" t="-20839" r="14821" b="-26341"/>
          <a:stretch/>
        </p:blipFill>
        <p:spPr>
          <a:xfrm>
            <a:off x="609600" y="1089819"/>
            <a:ext cx="8229600" cy="4678363"/>
          </a:xfrm>
        </p:spPr>
      </p:pic>
    </p:spTree>
    <p:extLst>
      <p:ext uri="{BB962C8B-B14F-4D97-AF65-F5344CB8AC3E}">
        <p14:creationId xmlns:p14="http://schemas.microsoft.com/office/powerpoint/2010/main" val="9203338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a:alphaModFix amt="40000"/>
          </a:blip>
          <a:srcRect l="-18" t="-20839" r="14821" b="-26341"/>
          <a:stretch/>
        </p:blipFill>
        <p:spPr>
          <a:xfrm>
            <a:off x="609600" y="1089819"/>
            <a:ext cx="8229600" cy="4678363"/>
          </a:xfrm>
        </p:spPr>
      </p:pic>
      <p:sp>
        <p:nvSpPr>
          <p:cNvPr id="3" name="TextBox 2"/>
          <p:cNvSpPr txBox="1"/>
          <p:nvPr/>
        </p:nvSpPr>
        <p:spPr>
          <a:xfrm>
            <a:off x="1177193" y="2188326"/>
            <a:ext cx="7087576" cy="190821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spcAft>
                <a:spcPts val="600"/>
              </a:spcAft>
              <a:buFont typeface="Wingdings" charset="2"/>
              <a:buChar char="§"/>
            </a:pPr>
            <a:r>
              <a:rPr lang="en-US" sz="3600" dirty="0" smtClean="0">
                <a:ea typeface="Verdana" pitchFamily="34" charset="0"/>
                <a:cs typeface="Verdana" pitchFamily="34" charset="0"/>
              </a:rPr>
              <a:t>What is in these receipt files?</a:t>
            </a:r>
          </a:p>
          <a:p>
            <a:pPr marL="285750" indent="-285750">
              <a:spcAft>
                <a:spcPts val="600"/>
              </a:spcAft>
              <a:buFont typeface="Wingdings" charset="2"/>
              <a:buChar char="§"/>
            </a:pPr>
            <a:r>
              <a:rPr lang="en-US" sz="3600" dirty="0">
                <a:ea typeface="Verdana" pitchFamily="34" charset="0"/>
                <a:cs typeface="Verdana" pitchFamily="34" charset="0"/>
              </a:rPr>
              <a:t>Is it useful for OVAL?</a:t>
            </a:r>
          </a:p>
          <a:p>
            <a:pPr marL="285750" indent="-285750">
              <a:spcAft>
                <a:spcPts val="600"/>
              </a:spcAft>
              <a:buFont typeface="Wingdings" charset="2"/>
              <a:buChar char="§"/>
            </a:pPr>
            <a:r>
              <a:rPr lang="en-US" sz="3600" dirty="0" smtClean="0">
                <a:ea typeface="Verdana" pitchFamily="34" charset="0"/>
                <a:cs typeface="Verdana" pitchFamily="34" charset="0"/>
              </a:rPr>
              <a:t>How can tools get to it?</a:t>
            </a:r>
          </a:p>
        </p:txBody>
      </p:sp>
    </p:spTree>
    <p:extLst>
      <p:ext uri="{BB962C8B-B14F-4D97-AF65-F5344CB8AC3E}">
        <p14:creationId xmlns:p14="http://schemas.microsoft.com/office/powerpoint/2010/main" val="17955662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Receipt Files</a:t>
            </a:r>
            <a:endParaRPr lang="en-US" dirty="0"/>
          </a:p>
        </p:txBody>
      </p:sp>
      <p:sp>
        <p:nvSpPr>
          <p:cNvPr id="3" name="Content Placeholder 2"/>
          <p:cNvSpPr>
            <a:spLocks noGrp="1"/>
          </p:cNvSpPr>
          <p:nvPr>
            <p:ph idx="1"/>
          </p:nvPr>
        </p:nvSpPr>
        <p:spPr/>
        <p:txBody>
          <a:bodyPr/>
          <a:lstStyle/>
          <a:p>
            <a:r>
              <a:rPr lang="en-US" dirty="0" smtClean="0"/>
              <a:t>.</a:t>
            </a:r>
            <a:r>
              <a:rPr lang="en-US" dirty="0" err="1" smtClean="0"/>
              <a:t>bom</a:t>
            </a:r>
            <a:endParaRPr lang="en-US" dirty="0" smtClean="0"/>
          </a:p>
          <a:p>
            <a:pPr lvl="1"/>
            <a:r>
              <a:rPr lang="en-US" dirty="0" smtClean="0"/>
              <a:t>List of files installed </a:t>
            </a:r>
          </a:p>
          <a:p>
            <a:pPr lvl="1"/>
            <a:endParaRPr lang="en-US" dirty="0"/>
          </a:p>
          <a:p>
            <a:r>
              <a:rPr lang="en-US" dirty="0" smtClean="0"/>
              <a:t>.</a:t>
            </a:r>
            <a:r>
              <a:rPr lang="en-US" dirty="0" err="1" smtClean="0"/>
              <a:t>plist</a:t>
            </a:r>
            <a:endParaRPr lang="en-US" dirty="0" smtClean="0"/>
          </a:p>
          <a:p>
            <a:pPr lvl="1"/>
            <a:endParaRPr lang="en-US" dirty="0"/>
          </a:p>
        </p:txBody>
      </p:sp>
      <p:pic>
        <p:nvPicPr>
          <p:cNvPr id="5" name="Picture 4"/>
          <p:cNvPicPr>
            <a:picLocks noChangeAspect="1"/>
          </p:cNvPicPr>
          <p:nvPr/>
        </p:nvPicPr>
        <p:blipFill rotWithShape="1">
          <a:blip r:embed="rId3"/>
          <a:srcRect t="-2" b="38396"/>
          <a:stretch/>
        </p:blipFill>
        <p:spPr>
          <a:xfrm>
            <a:off x="912519" y="3133619"/>
            <a:ext cx="7620000" cy="2926080"/>
          </a:xfrm>
          <a:prstGeom prst="rect">
            <a:avLst/>
          </a:prstGeom>
        </p:spPr>
      </p:pic>
    </p:spTree>
    <p:extLst>
      <p:ext uri="{BB962C8B-B14F-4D97-AF65-F5344CB8AC3E}">
        <p14:creationId xmlns:p14="http://schemas.microsoft.com/office/powerpoint/2010/main" val="35043264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it Useful for OVAL?	</a:t>
            </a:r>
            <a:endParaRPr lang="en-US" dirty="0"/>
          </a:p>
        </p:txBody>
      </p:sp>
      <p:sp>
        <p:nvSpPr>
          <p:cNvPr id="3" name="Content Placeholder 2"/>
          <p:cNvSpPr>
            <a:spLocks noGrp="1"/>
          </p:cNvSpPr>
          <p:nvPr>
            <p:ph idx="1"/>
          </p:nvPr>
        </p:nvSpPr>
        <p:spPr/>
        <p:txBody>
          <a:bodyPr/>
          <a:lstStyle/>
          <a:p>
            <a:r>
              <a:rPr lang="en-US" dirty="0" smtClean="0"/>
              <a:t>Is it the type of information OVAL collects?</a:t>
            </a:r>
          </a:p>
          <a:p>
            <a:pPr lvl="1"/>
            <a:r>
              <a:rPr lang="en-US" dirty="0" smtClean="0">
                <a:solidFill>
                  <a:srgbClr val="008000"/>
                </a:solidFill>
              </a:rPr>
              <a:t>Yes</a:t>
            </a:r>
          </a:p>
          <a:p>
            <a:r>
              <a:rPr lang="en-US" dirty="0" smtClean="0"/>
              <a:t>Does it accurately reflect current system state?</a:t>
            </a:r>
          </a:p>
          <a:p>
            <a:pPr lvl="1"/>
            <a:r>
              <a:rPr lang="en-US" dirty="0" smtClean="0">
                <a:solidFill>
                  <a:schemeClr val="accent3">
                    <a:lumMod val="75000"/>
                  </a:schemeClr>
                </a:solidFill>
              </a:rPr>
              <a:t>Not Necessarily</a:t>
            </a:r>
          </a:p>
          <a:p>
            <a:r>
              <a:rPr lang="en-US" dirty="0" smtClean="0"/>
              <a:t>Is the information worth collecting anyway?</a:t>
            </a:r>
          </a:p>
          <a:p>
            <a:pPr lvl="1"/>
            <a:r>
              <a:rPr lang="en-US" dirty="0" smtClean="0"/>
              <a:t>???</a:t>
            </a:r>
          </a:p>
        </p:txBody>
      </p:sp>
    </p:spTree>
    <p:extLst>
      <p:ext uri="{BB962C8B-B14F-4D97-AF65-F5344CB8AC3E}">
        <p14:creationId xmlns:p14="http://schemas.microsoft.com/office/powerpoint/2010/main" val="42053618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Access?</a:t>
            </a:r>
            <a:endParaRPr lang="en-US" dirty="0"/>
          </a:p>
        </p:txBody>
      </p:sp>
      <p:sp>
        <p:nvSpPr>
          <p:cNvPr id="3" name="Content Placeholder 2"/>
          <p:cNvSpPr>
            <a:spLocks noGrp="1"/>
          </p:cNvSpPr>
          <p:nvPr>
            <p:ph idx="1"/>
          </p:nvPr>
        </p:nvSpPr>
        <p:spPr/>
        <p:txBody>
          <a:bodyPr/>
          <a:lstStyle/>
          <a:p>
            <a:r>
              <a:rPr lang="en-US" dirty="0" smtClean="0"/>
              <a:t>plist510_test</a:t>
            </a:r>
          </a:p>
          <a:p>
            <a:pPr lvl="1"/>
            <a:r>
              <a:rPr lang="en-US" dirty="0" smtClean="0"/>
              <a:t>Provide filename </a:t>
            </a:r>
          </a:p>
          <a:p>
            <a:pPr lvl="2"/>
            <a:r>
              <a:rPr lang="en-US" sz="1400" b="1" dirty="0" smtClean="0">
                <a:latin typeface="Consolas"/>
                <a:cs typeface="Consolas"/>
              </a:rPr>
              <a:t>/</a:t>
            </a:r>
            <a:r>
              <a:rPr lang="en-US" sz="1400" b="1" dirty="0" err="1" smtClean="0">
                <a:latin typeface="Consolas"/>
                <a:cs typeface="Consolas"/>
              </a:rPr>
              <a:t>var</a:t>
            </a:r>
            <a:r>
              <a:rPr lang="en-US" sz="1400" b="1" dirty="0" smtClean="0">
                <a:latin typeface="Consolas"/>
                <a:cs typeface="Consolas"/>
              </a:rPr>
              <a:t>/</a:t>
            </a:r>
            <a:r>
              <a:rPr lang="en-US" sz="1400" b="1" dirty="0" err="1" smtClean="0">
                <a:latin typeface="Consolas"/>
                <a:cs typeface="Consolas"/>
              </a:rPr>
              <a:t>db</a:t>
            </a:r>
            <a:r>
              <a:rPr lang="en-US" sz="1400" b="1" dirty="0" smtClean="0">
                <a:latin typeface="Consolas"/>
                <a:cs typeface="Consolas"/>
              </a:rPr>
              <a:t>/</a:t>
            </a:r>
            <a:r>
              <a:rPr lang="en-US" sz="1400" b="1" dirty="0">
                <a:latin typeface="Consolas"/>
                <a:cs typeface="Consolas"/>
              </a:rPr>
              <a:t>receipts/com.microsoft.rdc.all.rdc.pkg.2.1.1.plist</a:t>
            </a:r>
            <a:endParaRPr lang="en-US" sz="1400" b="1" dirty="0" smtClean="0">
              <a:latin typeface="Consolas"/>
              <a:cs typeface="Consolas"/>
            </a:endParaRPr>
          </a:p>
          <a:p>
            <a:pPr lvl="1"/>
            <a:r>
              <a:rPr lang="en-US" dirty="0" smtClean="0"/>
              <a:t>Provide key to check</a:t>
            </a:r>
          </a:p>
          <a:p>
            <a:pPr lvl="2"/>
            <a:r>
              <a:rPr lang="en-US" sz="1400" b="1" dirty="0" err="1">
                <a:latin typeface="Consolas"/>
                <a:cs typeface="Consolas"/>
              </a:rPr>
              <a:t>PackageVersion</a:t>
            </a:r>
            <a:endParaRPr lang="en-US" sz="1400" b="1" dirty="0" smtClean="0">
              <a:latin typeface="Consolas"/>
              <a:cs typeface="Consolas"/>
            </a:endParaRPr>
          </a:p>
          <a:p>
            <a:pPr lvl="1"/>
            <a:endParaRPr lang="en-US" dirty="0"/>
          </a:p>
        </p:txBody>
      </p:sp>
    </p:spTree>
    <p:extLst>
      <p:ext uri="{BB962C8B-B14F-4D97-AF65-F5344CB8AC3E}">
        <p14:creationId xmlns:p14="http://schemas.microsoft.com/office/powerpoint/2010/main" val="35682171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Access?</a:t>
            </a:r>
            <a:endParaRPr lang="en-US" dirty="0"/>
          </a:p>
        </p:txBody>
      </p:sp>
      <p:sp>
        <p:nvSpPr>
          <p:cNvPr id="3" name="Content Placeholder 2"/>
          <p:cNvSpPr>
            <a:spLocks noGrp="1"/>
          </p:cNvSpPr>
          <p:nvPr>
            <p:ph idx="1"/>
          </p:nvPr>
        </p:nvSpPr>
        <p:spPr/>
        <p:txBody>
          <a:bodyPr/>
          <a:lstStyle/>
          <a:p>
            <a:r>
              <a:rPr lang="en-US" dirty="0" smtClean="0"/>
              <a:t>plist510_test</a:t>
            </a:r>
          </a:p>
          <a:p>
            <a:pPr lvl="1"/>
            <a:r>
              <a:rPr lang="en-US" dirty="0" smtClean="0"/>
              <a:t>Provide filename </a:t>
            </a:r>
          </a:p>
          <a:p>
            <a:pPr lvl="2"/>
            <a:r>
              <a:rPr lang="en-US" sz="1400" b="1" dirty="0" smtClean="0">
                <a:latin typeface="Consolas"/>
                <a:cs typeface="Consolas"/>
              </a:rPr>
              <a:t>/</a:t>
            </a:r>
            <a:r>
              <a:rPr lang="en-US" sz="1400" b="1" dirty="0" err="1" smtClean="0">
                <a:latin typeface="Consolas"/>
                <a:cs typeface="Consolas"/>
              </a:rPr>
              <a:t>var</a:t>
            </a:r>
            <a:r>
              <a:rPr lang="en-US" sz="1400" b="1" dirty="0" smtClean="0">
                <a:latin typeface="Consolas"/>
                <a:cs typeface="Consolas"/>
              </a:rPr>
              <a:t>/</a:t>
            </a:r>
            <a:r>
              <a:rPr lang="en-US" sz="1400" b="1" dirty="0" err="1" smtClean="0">
                <a:latin typeface="Consolas"/>
                <a:cs typeface="Consolas"/>
              </a:rPr>
              <a:t>db</a:t>
            </a:r>
            <a:r>
              <a:rPr lang="en-US" sz="1400" b="1" dirty="0" smtClean="0">
                <a:latin typeface="Consolas"/>
                <a:cs typeface="Consolas"/>
              </a:rPr>
              <a:t>/</a:t>
            </a:r>
            <a:r>
              <a:rPr lang="en-US" sz="1400" b="1" dirty="0">
                <a:latin typeface="Consolas"/>
                <a:cs typeface="Consolas"/>
              </a:rPr>
              <a:t>receipts/com.microsoft.rdc.all.rdc.pkg.2.1.1.plist</a:t>
            </a:r>
            <a:endParaRPr lang="en-US" sz="1400" b="1" dirty="0" smtClean="0">
              <a:latin typeface="Consolas"/>
              <a:cs typeface="Consolas"/>
            </a:endParaRPr>
          </a:p>
          <a:p>
            <a:pPr lvl="1"/>
            <a:r>
              <a:rPr lang="en-US" dirty="0" smtClean="0"/>
              <a:t>Provide key to check</a:t>
            </a:r>
          </a:p>
          <a:p>
            <a:pPr lvl="2"/>
            <a:r>
              <a:rPr lang="en-US" sz="1400" b="1" dirty="0" err="1">
                <a:latin typeface="Consolas"/>
                <a:cs typeface="Consolas"/>
              </a:rPr>
              <a:t>PackageVersion</a:t>
            </a:r>
            <a:endParaRPr lang="en-US" sz="1400" b="1" dirty="0" smtClean="0">
              <a:latin typeface="Consolas"/>
              <a:cs typeface="Consolas"/>
            </a:endParaRPr>
          </a:p>
          <a:p>
            <a:pPr lvl="1"/>
            <a:endParaRPr lang="en-US" dirty="0"/>
          </a:p>
        </p:txBody>
      </p:sp>
      <p:sp>
        <p:nvSpPr>
          <p:cNvPr id="4" name="Multiply 3"/>
          <p:cNvSpPr/>
          <p:nvPr/>
        </p:nvSpPr>
        <p:spPr>
          <a:xfrm>
            <a:off x="-583260" y="1298221"/>
            <a:ext cx="8683038" cy="2342445"/>
          </a:xfrm>
          <a:prstGeom prst="mathMultiply">
            <a:avLst>
              <a:gd name="adj1" fmla="val 16291"/>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Tree>
    <p:extLst>
      <p:ext uri="{BB962C8B-B14F-4D97-AF65-F5344CB8AC3E}">
        <p14:creationId xmlns:p14="http://schemas.microsoft.com/office/powerpoint/2010/main" val="28134401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HS SEDI Template v7">
  <a:themeElements>
    <a:clrScheme name="MITRE Corporate Colors">
      <a:dk1>
        <a:sysClr val="windowText" lastClr="000000"/>
      </a:dk1>
      <a:lt1>
        <a:sysClr val="window" lastClr="FFFFFF"/>
      </a:lt1>
      <a:dk2>
        <a:srgbClr val="005F9E"/>
      </a:dk2>
      <a:lt2>
        <a:srgbClr val="EEECE1"/>
      </a:lt2>
      <a:accent1>
        <a:srgbClr val="00B3DC"/>
      </a:accent1>
      <a:accent2>
        <a:srgbClr val="F7901E"/>
      </a:accent2>
      <a:accent3>
        <a:srgbClr val="FFE23C"/>
      </a:accent3>
      <a:accent4>
        <a:srgbClr val="C1CD23"/>
      </a:accent4>
      <a:accent5>
        <a:srgbClr val="C6401D"/>
      </a:accent5>
      <a:accent6>
        <a:srgbClr val="FFFFFF"/>
      </a:accent6>
      <a:hlink>
        <a:srgbClr val="0000FF"/>
      </a:hlink>
      <a:folHlink>
        <a:srgbClr val="800080"/>
      </a:folHlink>
    </a:clrScheme>
    <a:fontScheme name="MITRE Corporate Fonts">
      <a:majorFont>
        <a:latin typeface="Helvetica LT Std"/>
        <a:ea typeface=""/>
        <a:cs typeface=""/>
      </a:majorFont>
      <a:minorFont>
        <a:latin typeface="Helvetica LT St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lumMod val="50000"/>
              <a:lumOff val="50000"/>
            </a:schemeClr>
          </a:solidFill>
        </a:ln>
      </a:spPr>
      <a:bodyPr rtlCol="0" anchor="ctr"/>
      <a:lstStyle>
        <a:defPPr algn="ctr">
          <a:defRPr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spcAft>
            <a:spcPts val="600"/>
          </a:spcAft>
          <a:defRPr sz="160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MITRE Work" ma:contentTypeID="0x010100823A99C636F7423283FB0D200866C613009C350112D9C42940A283B599BAAA3036" ma:contentTypeVersion="0" ma:contentTypeDescription="Materials and documents that contain MITRE authored content and other content directly attributable to MITRE and its work" ma:contentTypeScope="" ma:versionID="3fb093f03058fcc63c63275f509b1004">
  <xsd:schema xmlns:xsd="http://www.w3.org/2001/XMLSchema" xmlns:xs="http://www.w3.org/2001/XMLSchema" xmlns:p="http://schemas.microsoft.com/office/2006/metadata/properties" xmlns:ns1="http://schemas.microsoft.com/sharepoint/v3" xmlns:ns2="http://schemas.microsoft.com/sharepoint/v3/fields" targetNamespace="http://schemas.microsoft.com/office/2006/metadata/properties" ma:root="true" ma:fieldsID="dd6022b7494373201edaf026fcd50180" ns1:_="" ns2:_="">
    <xsd:import namespace="http://schemas.microsoft.com/sharepoint/v3"/>
    <xsd:import namespace="http://schemas.microsoft.com/sharepoint/v3/fields"/>
    <xsd:element name="properties">
      <xsd:complexType>
        <xsd:sequence>
          <xsd:element name="documentManagement">
            <xsd:complexType>
              <xsd:all>
                <xsd:element ref="ns2:_Contributor" minOccurs="0"/>
                <xsd:element ref="ns1:MITRE_x0020_Sensitivity"/>
                <xsd:element ref="ns1:Release_x0020_Statement"/>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ntributor" ma:index="9" nillable="true" ma:displayName="Contributor" ma:description="One or more people or organizations that contributed to this resource" ma:internalName="_Contributor">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ITRE_x0020_Sensitivity xmlns="http://schemas.microsoft.com/sharepoint/v3">Internal MITRE Information</MITRE_x0020_Sensitivity>
    <_Contributor xmlns="http://schemas.microsoft.com/sharepoint/v3/fields" xsi:nil="true"/>
    <Release_x0020_Statement xmlns="http://schemas.microsoft.com/sharepoint/v3">For Internal MITRE Use</Release_x0020_Statement>
  </documentManagement>
</p:properties>
</file>

<file path=customXml/item3.xml><?xml version="1.0" encoding="utf-8"?>
<?mso-contentType ?>
<customXsn xmlns="http://schemas.microsoft.com/office/2006/metadata/customXsn">
  <xsnLocation/>
  <cached>True</cached>
  <openByDefault>True</openByDefault>
  <xsnScope/>
</customXsn>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7358623-1E1A-48A7-BB14-96E0E2DC14F4}"/>
</file>

<file path=customXml/itemProps2.xml><?xml version="1.0" encoding="utf-8"?>
<ds:datastoreItem xmlns:ds="http://schemas.openxmlformats.org/officeDocument/2006/customXml" ds:itemID="{C852585E-F0C6-4A2D-867E-2A05A0026183}"/>
</file>

<file path=customXml/itemProps3.xml><?xml version="1.0" encoding="utf-8"?>
<ds:datastoreItem xmlns:ds="http://schemas.openxmlformats.org/officeDocument/2006/customXml" ds:itemID="{26922A15-0B68-4FA6-94A4-AC49DEF66EF0}"/>
</file>

<file path=customXml/itemProps4.xml><?xml version="1.0" encoding="utf-8"?>
<ds:datastoreItem xmlns:ds="http://schemas.openxmlformats.org/officeDocument/2006/customXml" ds:itemID="{BA50E6FE-294F-4A5F-9938-77D940556816}"/>
</file>

<file path=docProps/app.xml><?xml version="1.0" encoding="utf-8"?>
<Properties xmlns="http://schemas.openxmlformats.org/officeDocument/2006/extended-properties" xmlns:vt="http://schemas.openxmlformats.org/officeDocument/2006/docPropsVTypes">
  <Template/>
  <TotalTime>976</TotalTime>
  <Words>1636</Words>
  <Application>Microsoft Macintosh PowerPoint</Application>
  <PresentationFormat>On-screen Show (4:3)</PresentationFormat>
  <Paragraphs>320</Paragraphs>
  <Slides>25</Slides>
  <Notes>18</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HS SEDI Template v7</vt:lpstr>
      <vt:lpstr>Mac OS X Package Test</vt:lpstr>
      <vt:lpstr>Introduction</vt:lpstr>
      <vt:lpstr>PowerPoint Presentation</vt:lpstr>
      <vt:lpstr>PowerPoint Presentation</vt:lpstr>
      <vt:lpstr>PowerPoint Presentation</vt:lpstr>
      <vt:lpstr>Receipt Files</vt:lpstr>
      <vt:lpstr>Is it Useful for OVAL? </vt:lpstr>
      <vt:lpstr>How to Access?</vt:lpstr>
      <vt:lpstr>How to Access?</vt:lpstr>
      <vt:lpstr>How to Access?</vt:lpstr>
      <vt:lpstr>pkgutil</vt:lpstr>
      <vt:lpstr>pkgutil --pkg-info</vt:lpstr>
      <vt:lpstr>pkgutil --pkg-info</vt:lpstr>
      <vt:lpstr>pkgutil --pkg-info</vt:lpstr>
      <vt:lpstr>rpminfo test</vt:lpstr>
      <vt:lpstr>rpminfo test cont.</vt:lpstr>
      <vt:lpstr>rpminfo_test example</vt:lpstr>
      <vt:lpstr>pkginfo_test</vt:lpstr>
      <vt:lpstr>pkginfo example</vt:lpstr>
      <vt:lpstr>pkginfo_test example cont.</vt:lpstr>
      <vt:lpstr>pkginfo_test example cont.</vt:lpstr>
      <vt:lpstr>Questions Raised</vt:lpstr>
      <vt:lpstr>Questions?</vt:lpstr>
      <vt:lpstr>PowerPoint Presentation</vt:lpstr>
      <vt:lpstr>pkgutil</vt:lpstr>
    </vt:vector>
  </TitlesOfParts>
  <Company>The MITRE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SR</dc:creator>
  <dc:description>For internal MITRE use</dc:description>
  <cp:lastModifiedBy>MITRE Employee</cp:lastModifiedBy>
  <cp:revision>120</cp:revision>
  <dcterms:created xsi:type="dcterms:W3CDTF">2013-05-08T18:32:27Z</dcterms:created>
  <dcterms:modified xsi:type="dcterms:W3CDTF">2013-07-23T10:19:13Z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0x010100823A99C636F7423283FB0D200866C613009C350112D9C42940A283B599BAAA3036</vt:lpwstr>
  </property>
</Properties>
</file>